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6"/>
  </p:notesMasterIdLst>
  <p:sldIdLst>
    <p:sldId id="308" r:id="rId2"/>
    <p:sldId id="257" r:id="rId3"/>
    <p:sldId id="258" r:id="rId4"/>
    <p:sldId id="261" r:id="rId5"/>
    <p:sldId id="262" r:id="rId6"/>
    <p:sldId id="263" r:id="rId7"/>
    <p:sldId id="264" r:id="rId8"/>
    <p:sldId id="309" r:id="rId9"/>
    <p:sldId id="310" r:id="rId10"/>
    <p:sldId id="311" r:id="rId11"/>
    <p:sldId id="312" r:id="rId12"/>
    <p:sldId id="359" r:id="rId13"/>
    <p:sldId id="360" r:id="rId14"/>
    <p:sldId id="361" r:id="rId15"/>
    <p:sldId id="362" r:id="rId16"/>
    <p:sldId id="265" r:id="rId17"/>
    <p:sldId id="266" r:id="rId18"/>
    <p:sldId id="267" r:id="rId19"/>
    <p:sldId id="268" r:id="rId20"/>
    <p:sldId id="314" r:id="rId21"/>
    <p:sldId id="315" r:id="rId22"/>
    <p:sldId id="316" r:id="rId23"/>
    <p:sldId id="317" r:id="rId24"/>
    <p:sldId id="363" r:id="rId25"/>
    <p:sldId id="364" r:id="rId26"/>
    <p:sldId id="365" r:id="rId27"/>
    <p:sldId id="366" r:id="rId28"/>
    <p:sldId id="269" r:id="rId29"/>
    <p:sldId id="304" r:id="rId30"/>
    <p:sldId id="270" r:id="rId31"/>
    <p:sldId id="271" r:id="rId32"/>
    <p:sldId id="319" r:id="rId33"/>
    <p:sldId id="320" r:id="rId34"/>
    <p:sldId id="321" r:id="rId35"/>
    <p:sldId id="322" r:id="rId36"/>
    <p:sldId id="403" r:id="rId37"/>
    <p:sldId id="404" r:id="rId38"/>
    <p:sldId id="405" r:id="rId39"/>
    <p:sldId id="406" r:id="rId40"/>
    <p:sldId id="272" r:id="rId41"/>
    <p:sldId id="273" r:id="rId42"/>
    <p:sldId id="274" r:id="rId43"/>
    <p:sldId id="305" r:id="rId44"/>
    <p:sldId id="324" r:id="rId45"/>
    <p:sldId id="325" r:id="rId46"/>
    <p:sldId id="326" r:id="rId47"/>
    <p:sldId id="327" r:id="rId48"/>
    <p:sldId id="372" r:id="rId49"/>
    <p:sldId id="373" r:id="rId50"/>
    <p:sldId id="374" r:id="rId51"/>
    <p:sldId id="375" r:id="rId52"/>
    <p:sldId id="275" r:id="rId53"/>
    <p:sldId id="276" r:id="rId54"/>
    <p:sldId id="277" r:id="rId55"/>
    <p:sldId id="278" r:id="rId56"/>
    <p:sldId id="279" r:id="rId57"/>
    <p:sldId id="329" r:id="rId58"/>
    <p:sldId id="330" r:id="rId59"/>
    <p:sldId id="331" r:id="rId60"/>
    <p:sldId id="332" r:id="rId61"/>
    <p:sldId id="333" r:id="rId62"/>
    <p:sldId id="376" r:id="rId63"/>
    <p:sldId id="377" r:id="rId64"/>
    <p:sldId id="378" r:id="rId65"/>
    <p:sldId id="379" r:id="rId66"/>
    <p:sldId id="380" r:id="rId67"/>
    <p:sldId id="280" r:id="rId68"/>
    <p:sldId id="281" r:id="rId69"/>
    <p:sldId id="282" r:id="rId70"/>
    <p:sldId id="284" r:id="rId71"/>
    <p:sldId id="334" r:id="rId72"/>
    <p:sldId id="335" r:id="rId73"/>
    <p:sldId id="336" r:id="rId74"/>
    <p:sldId id="337" r:id="rId75"/>
    <p:sldId id="381" r:id="rId76"/>
    <p:sldId id="382" r:id="rId77"/>
    <p:sldId id="383" r:id="rId78"/>
    <p:sldId id="384" r:id="rId79"/>
    <p:sldId id="286" r:id="rId80"/>
    <p:sldId id="287" r:id="rId81"/>
    <p:sldId id="288" r:id="rId82"/>
    <p:sldId id="289" r:id="rId83"/>
    <p:sldId id="339" r:id="rId84"/>
    <p:sldId id="340" r:id="rId85"/>
    <p:sldId id="341" r:id="rId86"/>
    <p:sldId id="342" r:id="rId87"/>
    <p:sldId id="385" r:id="rId88"/>
    <p:sldId id="386" r:id="rId89"/>
    <p:sldId id="387" r:id="rId90"/>
    <p:sldId id="388" r:id="rId91"/>
    <p:sldId id="290" r:id="rId92"/>
    <p:sldId id="291" r:id="rId93"/>
    <p:sldId id="292" r:id="rId94"/>
    <p:sldId id="293" r:id="rId95"/>
    <p:sldId id="294" r:id="rId96"/>
    <p:sldId id="344" r:id="rId97"/>
    <p:sldId id="345" r:id="rId98"/>
    <p:sldId id="346" r:id="rId99"/>
    <p:sldId id="347" r:id="rId100"/>
    <p:sldId id="348" r:id="rId101"/>
    <p:sldId id="389" r:id="rId102"/>
    <p:sldId id="390" r:id="rId103"/>
    <p:sldId id="391" r:id="rId104"/>
    <p:sldId id="392" r:id="rId105"/>
    <p:sldId id="393" r:id="rId106"/>
    <p:sldId id="295" r:id="rId107"/>
    <p:sldId id="296" r:id="rId108"/>
    <p:sldId id="297" r:id="rId109"/>
    <p:sldId id="306" r:id="rId110"/>
    <p:sldId id="349" r:id="rId111"/>
    <p:sldId id="350" r:id="rId112"/>
    <p:sldId id="351" r:id="rId113"/>
    <p:sldId id="352" r:id="rId114"/>
    <p:sldId id="394" r:id="rId115"/>
    <p:sldId id="395" r:id="rId116"/>
    <p:sldId id="396" r:id="rId117"/>
    <p:sldId id="397" r:id="rId118"/>
    <p:sldId id="298" r:id="rId119"/>
    <p:sldId id="299" r:id="rId120"/>
    <p:sldId id="300" r:id="rId121"/>
    <p:sldId id="302" r:id="rId122"/>
    <p:sldId id="301" r:id="rId123"/>
    <p:sldId id="354" r:id="rId124"/>
    <p:sldId id="355" r:id="rId125"/>
    <p:sldId id="356" r:id="rId126"/>
    <p:sldId id="357" r:id="rId127"/>
    <p:sldId id="358" r:id="rId128"/>
    <p:sldId id="398" r:id="rId129"/>
    <p:sldId id="399" r:id="rId130"/>
    <p:sldId id="400" r:id="rId131"/>
    <p:sldId id="401" r:id="rId132"/>
    <p:sldId id="402" r:id="rId133"/>
    <p:sldId id="303" r:id="rId134"/>
    <p:sldId id="307" r:id="rId1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4F5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4" autoAdjust="0"/>
    <p:restoredTop sz="82713" autoAdjust="0"/>
  </p:normalViewPr>
  <p:slideViewPr>
    <p:cSldViewPr>
      <p:cViewPr>
        <p:scale>
          <a:sx n="102" d="100"/>
          <a:sy n="102" d="100"/>
        </p:scale>
        <p:origin x="-1902"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F0866-8137-49C8-A864-67FBD9BC73F7}"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C73AB6A2-FE76-47C8-81F3-E29FF4113CF9}">
      <dgm:prSet phldrT="[Text]" custT="1"/>
      <dgm:spPr>
        <a:solidFill>
          <a:srgbClr val="C00000"/>
        </a:solidFill>
      </dgm:spPr>
      <dgm:t>
        <a:bodyPr/>
        <a:lstStyle/>
        <a:p>
          <a:r>
            <a:rPr lang="en-US" sz="3600" dirty="0" smtClean="0"/>
            <a:t>Before</a:t>
          </a:r>
          <a:endParaRPr lang="en-US" sz="3600" dirty="0"/>
        </a:p>
      </dgm:t>
    </dgm:pt>
    <dgm:pt modelId="{045D9D4A-4687-46CE-BA2C-8CE438F0B566}" type="parTrans" cxnId="{D4150214-F0FD-4309-990A-7F2C885C05E3}">
      <dgm:prSet/>
      <dgm:spPr/>
      <dgm:t>
        <a:bodyPr/>
        <a:lstStyle/>
        <a:p>
          <a:endParaRPr lang="en-US"/>
        </a:p>
      </dgm:t>
    </dgm:pt>
    <dgm:pt modelId="{AB764E38-E042-414E-A8F8-D662DAAB24C2}" type="sibTrans" cxnId="{D4150214-F0FD-4309-990A-7F2C885C05E3}">
      <dgm:prSet/>
      <dgm:spPr/>
      <dgm:t>
        <a:bodyPr/>
        <a:lstStyle/>
        <a:p>
          <a:endParaRPr lang="en-US"/>
        </a:p>
      </dgm:t>
    </dgm:pt>
    <dgm:pt modelId="{9BD846A9-D932-4D13-AB59-FFBEC3039BA2}">
      <dgm:prSet phldrT="[Text]"/>
      <dgm:spPr>
        <a:ln>
          <a:solidFill>
            <a:schemeClr val="bg1">
              <a:lumMod val="65000"/>
            </a:schemeClr>
          </a:solidFill>
        </a:ln>
      </dgm:spPr>
      <dgm:t>
        <a:bodyPr/>
        <a:lstStyle/>
        <a:p>
          <a:r>
            <a:rPr lang="en-US" dirty="0" smtClean="0"/>
            <a:t>What to use?</a:t>
          </a:r>
          <a:endParaRPr lang="en-US" dirty="0"/>
        </a:p>
      </dgm:t>
    </dgm:pt>
    <dgm:pt modelId="{BFD59A76-6FF2-47AD-B10C-F43173DC1B71}" type="parTrans" cxnId="{C3D72216-CC5E-47EA-8B9C-DA2AA32DC5D5}">
      <dgm:prSet/>
      <dgm:spPr>
        <a:ln>
          <a:solidFill>
            <a:schemeClr val="bg1">
              <a:lumMod val="65000"/>
            </a:schemeClr>
          </a:solidFill>
        </a:ln>
      </dgm:spPr>
      <dgm:t>
        <a:bodyPr/>
        <a:lstStyle/>
        <a:p>
          <a:endParaRPr lang="en-US"/>
        </a:p>
      </dgm:t>
    </dgm:pt>
    <dgm:pt modelId="{A73FF920-CDA9-49F2-A3D5-40B165C45610}" type="sibTrans" cxnId="{C3D72216-CC5E-47EA-8B9C-DA2AA32DC5D5}">
      <dgm:prSet/>
      <dgm:spPr/>
      <dgm:t>
        <a:bodyPr/>
        <a:lstStyle/>
        <a:p>
          <a:endParaRPr lang="en-US"/>
        </a:p>
      </dgm:t>
    </dgm:pt>
    <dgm:pt modelId="{1B57EA75-DBA8-4134-88B7-E4C218E1D59C}">
      <dgm:prSet phldrT="[Text]"/>
      <dgm:spPr>
        <a:ln>
          <a:solidFill>
            <a:schemeClr val="bg1">
              <a:lumMod val="65000"/>
            </a:schemeClr>
          </a:solidFill>
        </a:ln>
      </dgm:spPr>
      <dgm:t>
        <a:bodyPr/>
        <a:lstStyle/>
        <a:p>
          <a:r>
            <a:rPr lang="en-US" dirty="0" smtClean="0"/>
            <a:t>Familiar with names</a:t>
          </a:r>
          <a:endParaRPr lang="en-US" dirty="0"/>
        </a:p>
      </dgm:t>
    </dgm:pt>
    <dgm:pt modelId="{96A6AF88-FA35-4D41-A4CA-A95275A9C2D2}" type="parTrans" cxnId="{4591966C-62AE-4ECC-BED8-153E7E196C52}">
      <dgm:prSet/>
      <dgm:spPr>
        <a:ln>
          <a:solidFill>
            <a:schemeClr val="bg1">
              <a:lumMod val="65000"/>
            </a:schemeClr>
          </a:solidFill>
        </a:ln>
      </dgm:spPr>
      <dgm:t>
        <a:bodyPr/>
        <a:lstStyle/>
        <a:p>
          <a:endParaRPr lang="en-US"/>
        </a:p>
      </dgm:t>
    </dgm:pt>
    <dgm:pt modelId="{BF281932-443D-4D4A-8D67-C88838ED2D64}" type="sibTrans" cxnId="{4591966C-62AE-4ECC-BED8-153E7E196C52}">
      <dgm:prSet/>
      <dgm:spPr/>
      <dgm:t>
        <a:bodyPr/>
        <a:lstStyle/>
        <a:p>
          <a:endParaRPr lang="en-US"/>
        </a:p>
      </dgm:t>
    </dgm:pt>
    <dgm:pt modelId="{E1A376F9-B484-49BD-A4B5-BF8800D8B867}">
      <dgm:prSet phldrT="[Text]" custT="1"/>
      <dgm:spPr>
        <a:solidFill>
          <a:srgbClr val="C00000"/>
        </a:solidFill>
      </dgm:spPr>
      <dgm:t>
        <a:bodyPr/>
        <a:lstStyle/>
        <a:p>
          <a:r>
            <a:rPr lang="en-US" sz="3600" dirty="0" smtClean="0"/>
            <a:t>During</a:t>
          </a:r>
          <a:endParaRPr lang="en-US" sz="3600" dirty="0"/>
        </a:p>
      </dgm:t>
    </dgm:pt>
    <dgm:pt modelId="{7D7DBE29-71E0-475D-A912-BFE733765C14}" type="parTrans" cxnId="{2D610633-62A7-4FF0-A8E0-BB809B938F8A}">
      <dgm:prSet/>
      <dgm:spPr/>
      <dgm:t>
        <a:bodyPr/>
        <a:lstStyle/>
        <a:p>
          <a:endParaRPr lang="en-US"/>
        </a:p>
      </dgm:t>
    </dgm:pt>
    <dgm:pt modelId="{24113774-BF68-4E4F-8F2D-EF4EFC2F7809}" type="sibTrans" cxnId="{2D610633-62A7-4FF0-A8E0-BB809B938F8A}">
      <dgm:prSet/>
      <dgm:spPr/>
      <dgm:t>
        <a:bodyPr/>
        <a:lstStyle/>
        <a:p>
          <a:endParaRPr lang="en-US"/>
        </a:p>
      </dgm:t>
    </dgm:pt>
    <dgm:pt modelId="{71EC4BD8-27CD-43DB-ABBC-9D3CB64A58A0}">
      <dgm:prSet phldrT="[Text]"/>
      <dgm:spPr>
        <a:ln>
          <a:solidFill>
            <a:schemeClr val="bg1">
              <a:lumMod val="65000"/>
            </a:schemeClr>
          </a:solidFill>
        </a:ln>
      </dgm:spPr>
      <dgm:t>
        <a:bodyPr/>
        <a:lstStyle/>
        <a:p>
          <a:r>
            <a:rPr lang="en-US" dirty="0" smtClean="0"/>
            <a:t>Attendance</a:t>
          </a:r>
          <a:endParaRPr lang="en-US" dirty="0"/>
        </a:p>
      </dgm:t>
    </dgm:pt>
    <dgm:pt modelId="{31059DDA-3C27-432F-9780-ADEEF939670A}" type="parTrans" cxnId="{3EEDD33B-5BE3-49E2-ABF7-DFF8F3C71DB0}">
      <dgm:prSet/>
      <dgm:spPr>
        <a:ln>
          <a:solidFill>
            <a:schemeClr val="bg1">
              <a:lumMod val="65000"/>
            </a:schemeClr>
          </a:solidFill>
        </a:ln>
      </dgm:spPr>
      <dgm:t>
        <a:bodyPr/>
        <a:lstStyle/>
        <a:p>
          <a:endParaRPr lang="en-US"/>
        </a:p>
      </dgm:t>
    </dgm:pt>
    <dgm:pt modelId="{83525C62-E79C-42ED-80CB-1B176A7E45A9}" type="sibTrans" cxnId="{3EEDD33B-5BE3-49E2-ABF7-DFF8F3C71DB0}">
      <dgm:prSet/>
      <dgm:spPr/>
      <dgm:t>
        <a:bodyPr/>
        <a:lstStyle/>
        <a:p>
          <a:endParaRPr lang="en-US"/>
        </a:p>
      </dgm:t>
    </dgm:pt>
    <dgm:pt modelId="{9DAC5064-EE52-4A02-8BCA-FDDA0B6BE06B}">
      <dgm:prSet phldrT="[Text]" custT="1"/>
      <dgm:spPr>
        <a:solidFill>
          <a:srgbClr val="C00000"/>
        </a:solidFill>
      </dgm:spPr>
      <dgm:t>
        <a:bodyPr/>
        <a:lstStyle/>
        <a:p>
          <a:r>
            <a:rPr lang="en-US" sz="3600" dirty="0" smtClean="0"/>
            <a:t>After</a:t>
          </a:r>
          <a:endParaRPr lang="en-US" sz="3600" dirty="0"/>
        </a:p>
      </dgm:t>
    </dgm:pt>
    <dgm:pt modelId="{2D7EDF85-4F2C-440F-94F7-43A2D95A9A87}" type="parTrans" cxnId="{4E23483E-81D0-4427-98D0-3A755DF999E7}">
      <dgm:prSet/>
      <dgm:spPr/>
      <dgm:t>
        <a:bodyPr/>
        <a:lstStyle/>
        <a:p>
          <a:endParaRPr lang="en-CA"/>
        </a:p>
      </dgm:t>
    </dgm:pt>
    <dgm:pt modelId="{3814289C-44C4-4180-B9F2-CFD59241E8B2}" type="sibTrans" cxnId="{4E23483E-81D0-4427-98D0-3A755DF999E7}">
      <dgm:prSet/>
      <dgm:spPr/>
      <dgm:t>
        <a:bodyPr/>
        <a:lstStyle/>
        <a:p>
          <a:endParaRPr lang="en-CA"/>
        </a:p>
      </dgm:t>
    </dgm:pt>
    <dgm:pt modelId="{A6FBD3AD-1106-4150-B568-4DD2A288682A}">
      <dgm:prSet phldrT="[Text]"/>
      <dgm:spPr>
        <a:ln>
          <a:solidFill>
            <a:schemeClr val="bg1">
              <a:lumMod val="65000"/>
            </a:schemeClr>
          </a:solidFill>
        </a:ln>
      </dgm:spPr>
      <dgm:t>
        <a:bodyPr/>
        <a:lstStyle/>
        <a:p>
          <a:r>
            <a:rPr lang="en-US" dirty="0" smtClean="0"/>
            <a:t>Main ideas</a:t>
          </a:r>
          <a:endParaRPr lang="en-US" dirty="0"/>
        </a:p>
      </dgm:t>
    </dgm:pt>
    <dgm:pt modelId="{A30E6D1E-5BDC-410A-A3CC-9FC8CE1474EF}" type="parTrans" cxnId="{44317E66-A8FA-4834-8B36-FE084C0B3314}">
      <dgm:prSet/>
      <dgm:spPr>
        <a:ln>
          <a:solidFill>
            <a:schemeClr val="bg1">
              <a:lumMod val="65000"/>
            </a:schemeClr>
          </a:solidFill>
        </a:ln>
      </dgm:spPr>
      <dgm:t>
        <a:bodyPr/>
        <a:lstStyle/>
        <a:p>
          <a:endParaRPr lang="en-CA"/>
        </a:p>
      </dgm:t>
    </dgm:pt>
    <dgm:pt modelId="{AD65A11E-A84C-494A-89E8-799DD7191886}" type="sibTrans" cxnId="{44317E66-A8FA-4834-8B36-FE084C0B3314}">
      <dgm:prSet/>
      <dgm:spPr/>
      <dgm:t>
        <a:bodyPr/>
        <a:lstStyle/>
        <a:p>
          <a:endParaRPr lang="en-CA"/>
        </a:p>
      </dgm:t>
    </dgm:pt>
    <dgm:pt modelId="{2D44D3BF-834A-417F-B9DA-DBA76264CB88}">
      <dgm:prSet phldrT="[Text]"/>
      <dgm:spPr>
        <a:ln>
          <a:solidFill>
            <a:schemeClr val="bg1">
              <a:lumMod val="65000"/>
            </a:schemeClr>
          </a:solidFill>
        </a:ln>
      </dgm:spPr>
      <dgm:t>
        <a:bodyPr/>
        <a:lstStyle/>
        <a:p>
          <a:r>
            <a:rPr lang="en-US" dirty="0" smtClean="0"/>
            <a:t>Proofread</a:t>
          </a:r>
          <a:endParaRPr lang="en-US" dirty="0"/>
        </a:p>
      </dgm:t>
    </dgm:pt>
    <dgm:pt modelId="{12949697-5749-4C03-B87B-57DE15C9AC15}" type="parTrans" cxnId="{8C51DD9F-4BBC-46C2-83FA-03ECC858492B}">
      <dgm:prSet/>
      <dgm:spPr>
        <a:ln>
          <a:solidFill>
            <a:schemeClr val="bg1">
              <a:lumMod val="65000"/>
            </a:schemeClr>
          </a:solidFill>
        </a:ln>
      </dgm:spPr>
      <dgm:t>
        <a:bodyPr/>
        <a:lstStyle/>
        <a:p>
          <a:endParaRPr lang="en-CA"/>
        </a:p>
      </dgm:t>
    </dgm:pt>
    <dgm:pt modelId="{84B949E5-3AA5-4E1B-AAA6-F88CE9BC3445}" type="sibTrans" cxnId="{8C51DD9F-4BBC-46C2-83FA-03ECC858492B}">
      <dgm:prSet/>
      <dgm:spPr/>
      <dgm:t>
        <a:bodyPr/>
        <a:lstStyle/>
        <a:p>
          <a:endParaRPr lang="en-CA"/>
        </a:p>
      </dgm:t>
    </dgm:pt>
    <dgm:pt modelId="{774ABFDB-2B01-4A43-8FD5-698D2E898032}">
      <dgm:prSet phldrT="[Text]"/>
      <dgm:spPr>
        <a:ln>
          <a:solidFill>
            <a:schemeClr val="bg1">
              <a:lumMod val="65000"/>
            </a:schemeClr>
          </a:solidFill>
        </a:ln>
      </dgm:spPr>
      <dgm:t>
        <a:bodyPr/>
        <a:lstStyle/>
        <a:p>
          <a:r>
            <a:rPr lang="en-US" dirty="0" smtClean="0"/>
            <a:t>Type the minutes</a:t>
          </a:r>
          <a:endParaRPr lang="en-US" dirty="0"/>
        </a:p>
      </dgm:t>
    </dgm:pt>
    <dgm:pt modelId="{4CF0AB18-180C-40C3-81F4-6C60D338DFB3}" type="parTrans" cxnId="{9CE3272D-F33E-4966-8FAE-93859380436D}">
      <dgm:prSet/>
      <dgm:spPr>
        <a:ln>
          <a:solidFill>
            <a:schemeClr val="bg1">
              <a:lumMod val="65000"/>
            </a:schemeClr>
          </a:solidFill>
        </a:ln>
      </dgm:spPr>
      <dgm:t>
        <a:bodyPr/>
        <a:lstStyle/>
        <a:p>
          <a:endParaRPr lang="en-CA"/>
        </a:p>
      </dgm:t>
    </dgm:pt>
    <dgm:pt modelId="{6193A6DF-D00D-4065-8D87-9D7ACDE57228}" type="sibTrans" cxnId="{9CE3272D-F33E-4966-8FAE-93859380436D}">
      <dgm:prSet/>
      <dgm:spPr/>
      <dgm:t>
        <a:bodyPr/>
        <a:lstStyle/>
        <a:p>
          <a:endParaRPr lang="en-CA"/>
        </a:p>
      </dgm:t>
    </dgm:pt>
    <dgm:pt modelId="{D46B4463-9955-4C94-ABC2-941888DCF0DE}" type="pres">
      <dgm:prSet presAssocID="{4BAF0866-8137-49C8-A864-67FBD9BC73F7}" presName="diagram" presStyleCnt="0">
        <dgm:presLayoutVars>
          <dgm:chPref val="1"/>
          <dgm:dir/>
          <dgm:animOne val="branch"/>
          <dgm:animLvl val="lvl"/>
          <dgm:resizeHandles/>
        </dgm:presLayoutVars>
      </dgm:prSet>
      <dgm:spPr/>
      <dgm:t>
        <a:bodyPr/>
        <a:lstStyle/>
        <a:p>
          <a:endParaRPr lang="en-US"/>
        </a:p>
      </dgm:t>
    </dgm:pt>
    <dgm:pt modelId="{DE9391AB-2847-41E2-BB0D-507CA7CA9D77}" type="pres">
      <dgm:prSet presAssocID="{C73AB6A2-FE76-47C8-81F3-E29FF4113CF9}" presName="root" presStyleCnt="0"/>
      <dgm:spPr/>
    </dgm:pt>
    <dgm:pt modelId="{7CA0643C-8EFC-415F-BA3C-95247DB9AF1B}" type="pres">
      <dgm:prSet presAssocID="{C73AB6A2-FE76-47C8-81F3-E29FF4113CF9}" presName="rootComposite" presStyleCnt="0"/>
      <dgm:spPr/>
    </dgm:pt>
    <dgm:pt modelId="{1ECA4E85-5219-49C6-877E-0226BEFA0B22}" type="pres">
      <dgm:prSet presAssocID="{C73AB6A2-FE76-47C8-81F3-E29FF4113CF9}" presName="rootText" presStyleLbl="node1" presStyleIdx="0" presStyleCnt="3"/>
      <dgm:spPr/>
      <dgm:t>
        <a:bodyPr/>
        <a:lstStyle/>
        <a:p>
          <a:endParaRPr lang="en-US"/>
        </a:p>
      </dgm:t>
    </dgm:pt>
    <dgm:pt modelId="{0E439186-3258-4EA1-8F08-B7E9D61E4367}" type="pres">
      <dgm:prSet presAssocID="{C73AB6A2-FE76-47C8-81F3-E29FF4113CF9}" presName="rootConnector" presStyleLbl="node1" presStyleIdx="0" presStyleCnt="3"/>
      <dgm:spPr/>
      <dgm:t>
        <a:bodyPr/>
        <a:lstStyle/>
        <a:p>
          <a:endParaRPr lang="en-US"/>
        </a:p>
      </dgm:t>
    </dgm:pt>
    <dgm:pt modelId="{D49ADAD1-BF90-46C7-BDB9-0A737118059B}" type="pres">
      <dgm:prSet presAssocID="{C73AB6A2-FE76-47C8-81F3-E29FF4113CF9}" presName="childShape" presStyleCnt="0"/>
      <dgm:spPr/>
    </dgm:pt>
    <dgm:pt modelId="{C2F06899-68FF-4E16-9857-4504D03C522B}" type="pres">
      <dgm:prSet presAssocID="{BFD59A76-6FF2-47AD-B10C-F43173DC1B71}" presName="Name13" presStyleLbl="parChTrans1D2" presStyleIdx="0" presStyleCnt="6"/>
      <dgm:spPr/>
      <dgm:t>
        <a:bodyPr/>
        <a:lstStyle/>
        <a:p>
          <a:endParaRPr lang="en-US"/>
        </a:p>
      </dgm:t>
    </dgm:pt>
    <dgm:pt modelId="{D2489DE4-722C-455F-B6D2-5714F8D2A9B3}" type="pres">
      <dgm:prSet presAssocID="{9BD846A9-D932-4D13-AB59-FFBEC3039BA2}" presName="childText" presStyleLbl="bgAcc1" presStyleIdx="0" presStyleCnt="6">
        <dgm:presLayoutVars>
          <dgm:bulletEnabled val="1"/>
        </dgm:presLayoutVars>
      </dgm:prSet>
      <dgm:spPr/>
      <dgm:t>
        <a:bodyPr/>
        <a:lstStyle/>
        <a:p>
          <a:endParaRPr lang="en-US"/>
        </a:p>
      </dgm:t>
    </dgm:pt>
    <dgm:pt modelId="{24C4AAFE-54FB-4A53-B658-27E08BFBDDF7}" type="pres">
      <dgm:prSet presAssocID="{96A6AF88-FA35-4D41-A4CA-A95275A9C2D2}" presName="Name13" presStyleLbl="parChTrans1D2" presStyleIdx="1" presStyleCnt="6"/>
      <dgm:spPr/>
      <dgm:t>
        <a:bodyPr/>
        <a:lstStyle/>
        <a:p>
          <a:endParaRPr lang="en-US"/>
        </a:p>
      </dgm:t>
    </dgm:pt>
    <dgm:pt modelId="{D0E1241E-309E-4D8B-94DA-5F553B39AB06}" type="pres">
      <dgm:prSet presAssocID="{1B57EA75-DBA8-4134-88B7-E4C218E1D59C}" presName="childText" presStyleLbl="bgAcc1" presStyleIdx="1" presStyleCnt="6">
        <dgm:presLayoutVars>
          <dgm:bulletEnabled val="1"/>
        </dgm:presLayoutVars>
      </dgm:prSet>
      <dgm:spPr/>
      <dgm:t>
        <a:bodyPr/>
        <a:lstStyle/>
        <a:p>
          <a:endParaRPr lang="en-US"/>
        </a:p>
      </dgm:t>
    </dgm:pt>
    <dgm:pt modelId="{284D4357-F15E-4B9E-8EFC-30330CA5418D}" type="pres">
      <dgm:prSet presAssocID="{E1A376F9-B484-49BD-A4B5-BF8800D8B867}" presName="root" presStyleCnt="0"/>
      <dgm:spPr/>
    </dgm:pt>
    <dgm:pt modelId="{170D1090-FCCC-455F-9028-60B514B6A640}" type="pres">
      <dgm:prSet presAssocID="{E1A376F9-B484-49BD-A4B5-BF8800D8B867}" presName="rootComposite" presStyleCnt="0"/>
      <dgm:spPr/>
    </dgm:pt>
    <dgm:pt modelId="{D437931C-8908-4C4A-A7E8-6B21DE265DAB}" type="pres">
      <dgm:prSet presAssocID="{E1A376F9-B484-49BD-A4B5-BF8800D8B867}" presName="rootText" presStyleLbl="node1" presStyleIdx="1" presStyleCnt="3"/>
      <dgm:spPr/>
      <dgm:t>
        <a:bodyPr/>
        <a:lstStyle/>
        <a:p>
          <a:endParaRPr lang="en-US"/>
        </a:p>
      </dgm:t>
    </dgm:pt>
    <dgm:pt modelId="{EE0DC221-F1EC-41A8-AFB3-E624F4EA1EF9}" type="pres">
      <dgm:prSet presAssocID="{E1A376F9-B484-49BD-A4B5-BF8800D8B867}" presName="rootConnector" presStyleLbl="node1" presStyleIdx="1" presStyleCnt="3"/>
      <dgm:spPr/>
      <dgm:t>
        <a:bodyPr/>
        <a:lstStyle/>
        <a:p>
          <a:endParaRPr lang="en-US"/>
        </a:p>
      </dgm:t>
    </dgm:pt>
    <dgm:pt modelId="{FBCCEB42-464D-45F0-ACB5-C3549A0BD5AF}" type="pres">
      <dgm:prSet presAssocID="{E1A376F9-B484-49BD-A4B5-BF8800D8B867}" presName="childShape" presStyleCnt="0"/>
      <dgm:spPr/>
    </dgm:pt>
    <dgm:pt modelId="{87426CC5-61EA-4B59-BEF6-EB0FECBA1394}" type="pres">
      <dgm:prSet presAssocID="{31059DDA-3C27-432F-9780-ADEEF939670A}" presName="Name13" presStyleLbl="parChTrans1D2" presStyleIdx="2" presStyleCnt="6"/>
      <dgm:spPr/>
      <dgm:t>
        <a:bodyPr/>
        <a:lstStyle/>
        <a:p>
          <a:endParaRPr lang="en-US"/>
        </a:p>
      </dgm:t>
    </dgm:pt>
    <dgm:pt modelId="{3B7FD427-2B4A-488D-B6AB-432988B65B7C}" type="pres">
      <dgm:prSet presAssocID="{71EC4BD8-27CD-43DB-ABBC-9D3CB64A58A0}" presName="childText" presStyleLbl="bgAcc1" presStyleIdx="2" presStyleCnt="6">
        <dgm:presLayoutVars>
          <dgm:bulletEnabled val="1"/>
        </dgm:presLayoutVars>
      </dgm:prSet>
      <dgm:spPr/>
      <dgm:t>
        <a:bodyPr/>
        <a:lstStyle/>
        <a:p>
          <a:endParaRPr lang="en-US"/>
        </a:p>
      </dgm:t>
    </dgm:pt>
    <dgm:pt modelId="{A3A02FBC-B7E5-4C1F-BF7B-26546B4EE426}" type="pres">
      <dgm:prSet presAssocID="{A30E6D1E-5BDC-410A-A3CC-9FC8CE1474EF}" presName="Name13" presStyleLbl="parChTrans1D2" presStyleIdx="3" presStyleCnt="6"/>
      <dgm:spPr/>
      <dgm:t>
        <a:bodyPr/>
        <a:lstStyle/>
        <a:p>
          <a:endParaRPr lang="en-CA"/>
        </a:p>
      </dgm:t>
    </dgm:pt>
    <dgm:pt modelId="{4D77EDB3-4F6A-4D65-A6F9-1EB55D7B0B68}" type="pres">
      <dgm:prSet presAssocID="{A6FBD3AD-1106-4150-B568-4DD2A288682A}" presName="childText" presStyleLbl="bgAcc1" presStyleIdx="3" presStyleCnt="6">
        <dgm:presLayoutVars>
          <dgm:bulletEnabled val="1"/>
        </dgm:presLayoutVars>
      </dgm:prSet>
      <dgm:spPr/>
      <dgm:t>
        <a:bodyPr/>
        <a:lstStyle/>
        <a:p>
          <a:endParaRPr lang="en-US"/>
        </a:p>
      </dgm:t>
    </dgm:pt>
    <dgm:pt modelId="{75CBDE1A-DD30-47A5-B4A0-4C29862315B9}" type="pres">
      <dgm:prSet presAssocID="{9DAC5064-EE52-4A02-8BCA-FDDA0B6BE06B}" presName="root" presStyleCnt="0"/>
      <dgm:spPr/>
    </dgm:pt>
    <dgm:pt modelId="{1DF8B629-46B7-4285-9202-0C9A74F56936}" type="pres">
      <dgm:prSet presAssocID="{9DAC5064-EE52-4A02-8BCA-FDDA0B6BE06B}" presName="rootComposite" presStyleCnt="0"/>
      <dgm:spPr/>
    </dgm:pt>
    <dgm:pt modelId="{3157D5B4-6AD4-47CF-BDDE-569F442CCA42}" type="pres">
      <dgm:prSet presAssocID="{9DAC5064-EE52-4A02-8BCA-FDDA0B6BE06B}" presName="rootText" presStyleLbl="node1" presStyleIdx="2" presStyleCnt="3"/>
      <dgm:spPr/>
      <dgm:t>
        <a:bodyPr/>
        <a:lstStyle/>
        <a:p>
          <a:endParaRPr lang="en-US"/>
        </a:p>
      </dgm:t>
    </dgm:pt>
    <dgm:pt modelId="{600C0DC9-5500-416B-A309-1674B911AEA2}" type="pres">
      <dgm:prSet presAssocID="{9DAC5064-EE52-4A02-8BCA-FDDA0B6BE06B}" presName="rootConnector" presStyleLbl="node1" presStyleIdx="2" presStyleCnt="3"/>
      <dgm:spPr/>
      <dgm:t>
        <a:bodyPr/>
        <a:lstStyle/>
        <a:p>
          <a:endParaRPr lang="en-US"/>
        </a:p>
      </dgm:t>
    </dgm:pt>
    <dgm:pt modelId="{DBB97DF4-5929-40BE-BF83-E62446157C89}" type="pres">
      <dgm:prSet presAssocID="{9DAC5064-EE52-4A02-8BCA-FDDA0B6BE06B}" presName="childShape" presStyleCnt="0"/>
      <dgm:spPr/>
    </dgm:pt>
    <dgm:pt modelId="{C692E12A-8B7C-4403-B351-279ADB138ED1}" type="pres">
      <dgm:prSet presAssocID="{4CF0AB18-180C-40C3-81F4-6C60D338DFB3}" presName="Name13" presStyleLbl="parChTrans1D2" presStyleIdx="4" presStyleCnt="6"/>
      <dgm:spPr/>
      <dgm:t>
        <a:bodyPr/>
        <a:lstStyle/>
        <a:p>
          <a:endParaRPr lang="en-CA"/>
        </a:p>
      </dgm:t>
    </dgm:pt>
    <dgm:pt modelId="{C1898A83-4D2D-4FD6-AA0E-809ADDAB7DAB}" type="pres">
      <dgm:prSet presAssocID="{774ABFDB-2B01-4A43-8FD5-698D2E898032}" presName="childText" presStyleLbl="bgAcc1" presStyleIdx="4" presStyleCnt="6">
        <dgm:presLayoutVars>
          <dgm:bulletEnabled val="1"/>
        </dgm:presLayoutVars>
      </dgm:prSet>
      <dgm:spPr/>
      <dgm:t>
        <a:bodyPr/>
        <a:lstStyle/>
        <a:p>
          <a:endParaRPr lang="en-US"/>
        </a:p>
      </dgm:t>
    </dgm:pt>
    <dgm:pt modelId="{AF20B0B3-32A8-43BE-AC37-C730411A06B0}" type="pres">
      <dgm:prSet presAssocID="{12949697-5749-4C03-B87B-57DE15C9AC15}" presName="Name13" presStyleLbl="parChTrans1D2" presStyleIdx="5" presStyleCnt="6"/>
      <dgm:spPr/>
      <dgm:t>
        <a:bodyPr/>
        <a:lstStyle/>
        <a:p>
          <a:endParaRPr lang="en-CA"/>
        </a:p>
      </dgm:t>
    </dgm:pt>
    <dgm:pt modelId="{3B099431-9616-4BD4-8EC0-5B6A5835E66D}" type="pres">
      <dgm:prSet presAssocID="{2D44D3BF-834A-417F-B9DA-DBA76264CB88}" presName="childText" presStyleLbl="bgAcc1" presStyleIdx="5" presStyleCnt="6">
        <dgm:presLayoutVars>
          <dgm:bulletEnabled val="1"/>
        </dgm:presLayoutVars>
      </dgm:prSet>
      <dgm:spPr/>
      <dgm:t>
        <a:bodyPr/>
        <a:lstStyle/>
        <a:p>
          <a:endParaRPr lang="en-US"/>
        </a:p>
      </dgm:t>
    </dgm:pt>
  </dgm:ptLst>
  <dgm:cxnLst>
    <dgm:cxn modelId="{0FB40BFD-64BB-4BCC-B04C-879DFDBA295A}" type="presOf" srcId="{31059DDA-3C27-432F-9780-ADEEF939670A}" destId="{87426CC5-61EA-4B59-BEF6-EB0FECBA1394}" srcOrd="0" destOrd="0" presId="urn:microsoft.com/office/officeart/2005/8/layout/hierarchy3"/>
    <dgm:cxn modelId="{99CEB91D-2BF8-48E0-B16C-03CF2FACDEA5}" type="presOf" srcId="{1B57EA75-DBA8-4134-88B7-E4C218E1D59C}" destId="{D0E1241E-309E-4D8B-94DA-5F553B39AB06}" srcOrd="0" destOrd="0" presId="urn:microsoft.com/office/officeart/2005/8/layout/hierarchy3"/>
    <dgm:cxn modelId="{EBBF5F73-94CC-45EC-8E86-D90343A3D788}" type="presOf" srcId="{4CF0AB18-180C-40C3-81F4-6C60D338DFB3}" destId="{C692E12A-8B7C-4403-B351-279ADB138ED1}" srcOrd="0" destOrd="0" presId="urn:microsoft.com/office/officeart/2005/8/layout/hierarchy3"/>
    <dgm:cxn modelId="{2D610633-62A7-4FF0-A8E0-BB809B938F8A}" srcId="{4BAF0866-8137-49C8-A864-67FBD9BC73F7}" destId="{E1A376F9-B484-49BD-A4B5-BF8800D8B867}" srcOrd="1" destOrd="0" parTransId="{7D7DBE29-71E0-475D-A912-BFE733765C14}" sibTransId="{24113774-BF68-4E4F-8F2D-EF4EFC2F7809}"/>
    <dgm:cxn modelId="{3EEDD33B-5BE3-49E2-ABF7-DFF8F3C71DB0}" srcId="{E1A376F9-B484-49BD-A4B5-BF8800D8B867}" destId="{71EC4BD8-27CD-43DB-ABBC-9D3CB64A58A0}" srcOrd="0" destOrd="0" parTransId="{31059DDA-3C27-432F-9780-ADEEF939670A}" sibTransId="{83525C62-E79C-42ED-80CB-1B176A7E45A9}"/>
    <dgm:cxn modelId="{C3D72216-CC5E-47EA-8B9C-DA2AA32DC5D5}" srcId="{C73AB6A2-FE76-47C8-81F3-E29FF4113CF9}" destId="{9BD846A9-D932-4D13-AB59-FFBEC3039BA2}" srcOrd="0" destOrd="0" parTransId="{BFD59A76-6FF2-47AD-B10C-F43173DC1B71}" sibTransId="{A73FF920-CDA9-49F2-A3D5-40B165C45610}"/>
    <dgm:cxn modelId="{9CE3272D-F33E-4966-8FAE-93859380436D}" srcId="{9DAC5064-EE52-4A02-8BCA-FDDA0B6BE06B}" destId="{774ABFDB-2B01-4A43-8FD5-698D2E898032}" srcOrd="0" destOrd="0" parTransId="{4CF0AB18-180C-40C3-81F4-6C60D338DFB3}" sibTransId="{6193A6DF-D00D-4065-8D87-9D7ACDE57228}"/>
    <dgm:cxn modelId="{F2340B7C-74B8-45B5-A967-75E56DEE95FB}" type="presOf" srcId="{9DAC5064-EE52-4A02-8BCA-FDDA0B6BE06B}" destId="{3157D5B4-6AD4-47CF-BDDE-569F442CCA42}" srcOrd="0" destOrd="0" presId="urn:microsoft.com/office/officeart/2005/8/layout/hierarchy3"/>
    <dgm:cxn modelId="{E4B8BB05-8AD2-4B38-A26E-86793F2CC807}" type="presOf" srcId="{9DAC5064-EE52-4A02-8BCA-FDDA0B6BE06B}" destId="{600C0DC9-5500-416B-A309-1674B911AEA2}" srcOrd="1" destOrd="0" presId="urn:microsoft.com/office/officeart/2005/8/layout/hierarchy3"/>
    <dgm:cxn modelId="{44317E66-A8FA-4834-8B36-FE084C0B3314}" srcId="{E1A376F9-B484-49BD-A4B5-BF8800D8B867}" destId="{A6FBD3AD-1106-4150-B568-4DD2A288682A}" srcOrd="1" destOrd="0" parTransId="{A30E6D1E-5BDC-410A-A3CC-9FC8CE1474EF}" sibTransId="{AD65A11E-A84C-494A-89E8-799DD7191886}"/>
    <dgm:cxn modelId="{ED2BE5E9-E564-4847-A60D-F6F9653E97F3}" type="presOf" srcId="{9BD846A9-D932-4D13-AB59-FFBEC3039BA2}" destId="{D2489DE4-722C-455F-B6D2-5714F8D2A9B3}" srcOrd="0" destOrd="0" presId="urn:microsoft.com/office/officeart/2005/8/layout/hierarchy3"/>
    <dgm:cxn modelId="{D4150214-F0FD-4309-990A-7F2C885C05E3}" srcId="{4BAF0866-8137-49C8-A864-67FBD9BC73F7}" destId="{C73AB6A2-FE76-47C8-81F3-E29FF4113CF9}" srcOrd="0" destOrd="0" parTransId="{045D9D4A-4687-46CE-BA2C-8CE438F0B566}" sibTransId="{AB764E38-E042-414E-A8F8-D662DAAB24C2}"/>
    <dgm:cxn modelId="{5FF2DEE9-34DC-4122-9240-8C2C55FFB884}" type="presOf" srcId="{2D44D3BF-834A-417F-B9DA-DBA76264CB88}" destId="{3B099431-9616-4BD4-8EC0-5B6A5835E66D}" srcOrd="0" destOrd="0" presId="urn:microsoft.com/office/officeart/2005/8/layout/hierarchy3"/>
    <dgm:cxn modelId="{CEDFA08C-9E16-45A0-8B28-4216F799ECC0}" type="presOf" srcId="{C73AB6A2-FE76-47C8-81F3-E29FF4113CF9}" destId="{1ECA4E85-5219-49C6-877E-0226BEFA0B22}" srcOrd="0" destOrd="0" presId="urn:microsoft.com/office/officeart/2005/8/layout/hierarchy3"/>
    <dgm:cxn modelId="{6CBCD0F9-F7A1-4996-BB25-A8910580AC2A}" type="presOf" srcId="{A6FBD3AD-1106-4150-B568-4DD2A288682A}" destId="{4D77EDB3-4F6A-4D65-A6F9-1EB55D7B0B68}" srcOrd="0" destOrd="0" presId="urn:microsoft.com/office/officeart/2005/8/layout/hierarchy3"/>
    <dgm:cxn modelId="{A4BAA778-13FA-41A7-A46D-C47508E64294}" type="presOf" srcId="{4BAF0866-8137-49C8-A864-67FBD9BC73F7}" destId="{D46B4463-9955-4C94-ABC2-941888DCF0DE}" srcOrd="0" destOrd="0" presId="urn:microsoft.com/office/officeart/2005/8/layout/hierarchy3"/>
    <dgm:cxn modelId="{4E23483E-81D0-4427-98D0-3A755DF999E7}" srcId="{4BAF0866-8137-49C8-A864-67FBD9BC73F7}" destId="{9DAC5064-EE52-4A02-8BCA-FDDA0B6BE06B}" srcOrd="2" destOrd="0" parTransId="{2D7EDF85-4F2C-440F-94F7-43A2D95A9A87}" sibTransId="{3814289C-44C4-4180-B9F2-CFD59241E8B2}"/>
    <dgm:cxn modelId="{B2B3EA8F-2E35-48DC-86FF-058EFCFDA483}" type="presOf" srcId="{C73AB6A2-FE76-47C8-81F3-E29FF4113CF9}" destId="{0E439186-3258-4EA1-8F08-B7E9D61E4367}" srcOrd="1" destOrd="0" presId="urn:microsoft.com/office/officeart/2005/8/layout/hierarchy3"/>
    <dgm:cxn modelId="{73ECA6E8-67B5-4A2E-A86F-47ADFB28914B}" type="presOf" srcId="{A30E6D1E-5BDC-410A-A3CC-9FC8CE1474EF}" destId="{A3A02FBC-B7E5-4C1F-BF7B-26546B4EE426}" srcOrd="0" destOrd="0" presId="urn:microsoft.com/office/officeart/2005/8/layout/hierarchy3"/>
    <dgm:cxn modelId="{4CCF2AF8-403F-41A7-9594-FD292A893C08}" type="presOf" srcId="{96A6AF88-FA35-4D41-A4CA-A95275A9C2D2}" destId="{24C4AAFE-54FB-4A53-B658-27E08BFBDDF7}" srcOrd="0" destOrd="0" presId="urn:microsoft.com/office/officeart/2005/8/layout/hierarchy3"/>
    <dgm:cxn modelId="{7EDC3143-2BBD-4535-91AD-45B7C8DBD903}" type="presOf" srcId="{E1A376F9-B484-49BD-A4B5-BF8800D8B867}" destId="{D437931C-8908-4C4A-A7E8-6B21DE265DAB}" srcOrd="0" destOrd="0" presId="urn:microsoft.com/office/officeart/2005/8/layout/hierarchy3"/>
    <dgm:cxn modelId="{4591966C-62AE-4ECC-BED8-153E7E196C52}" srcId="{C73AB6A2-FE76-47C8-81F3-E29FF4113CF9}" destId="{1B57EA75-DBA8-4134-88B7-E4C218E1D59C}" srcOrd="1" destOrd="0" parTransId="{96A6AF88-FA35-4D41-A4CA-A95275A9C2D2}" sibTransId="{BF281932-443D-4D4A-8D67-C88838ED2D64}"/>
    <dgm:cxn modelId="{8C51DD9F-4BBC-46C2-83FA-03ECC858492B}" srcId="{9DAC5064-EE52-4A02-8BCA-FDDA0B6BE06B}" destId="{2D44D3BF-834A-417F-B9DA-DBA76264CB88}" srcOrd="1" destOrd="0" parTransId="{12949697-5749-4C03-B87B-57DE15C9AC15}" sibTransId="{84B949E5-3AA5-4E1B-AAA6-F88CE9BC3445}"/>
    <dgm:cxn modelId="{923D6B12-78F6-41BA-A6AE-4C4889E26D09}" type="presOf" srcId="{BFD59A76-6FF2-47AD-B10C-F43173DC1B71}" destId="{C2F06899-68FF-4E16-9857-4504D03C522B}" srcOrd="0" destOrd="0" presId="urn:microsoft.com/office/officeart/2005/8/layout/hierarchy3"/>
    <dgm:cxn modelId="{01BC38E7-12BF-45FB-85AC-DF781DF662C3}" type="presOf" srcId="{E1A376F9-B484-49BD-A4B5-BF8800D8B867}" destId="{EE0DC221-F1EC-41A8-AFB3-E624F4EA1EF9}" srcOrd="1" destOrd="0" presId="urn:microsoft.com/office/officeart/2005/8/layout/hierarchy3"/>
    <dgm:cxn modelId="{8B138C7F-302C-4222-995C-D4E3DB88C4FB}" type="presOf" srcId="{71EC4BD8-27CD-43DB-ABBC-9D3CB64A58A0}" destId="{3B7FD427-2B4A-488D-B6AB-432988B65B7C}" srcOrd="0" destOrd="0" presId="urn:microsoft.com/office/officeart/2005/8/layout/hierarchy3"/>
    <dgm:cxn modelId="{0F772512-0B80-4966-A306-F33F52A5B9E6}" type="presOf" srcId="{774ABFDB-2B01-4A43-8FD5-698D2E898032}" destId="{C1898A83-4D2D-4FD6-AA0E-809ADDAB7DAB}" srcOrd="0" destOrd="0" presId="urn:microsoft.com/office/officeart/2005/8/layout/hierarchy3"/>
    <dgm:cxn modelId="{B78373EA-2071-48F0-B6A6-75D4CB412440}" type="presOf" srcId="{12949697-5749-4C03-B87B-57DE15C9AC15}" destId="{AF20B0B3-32A8-43BE-AC37-C730411A06B0}" srcOrd="0" destOrd="0" presId="urn:microsoft.com/office/officeart/2005/8/layout/hierarchy3"/>
    <dgm:cxn modelId="{34BADE0D-AE80-49C7-BE50-663D12C4181B}" type="presParOf" srcId="{D46B4463-9955-4C94-ABC2-941888DCF0DE}" destId="{DE9391AB-2847-41E2-BB0D-507CA7CA9D77}" srcOrd="0" destOrd="0" presId="urn:microsoft.com/office/officeart/2005/8/layout/hierarchy3"/>
    <dgm:cxn modelId="{7019C888-4094-4D3E-8DD3-F675C9588BC3}" type="presParOf" srcId="{DE9391AB-2847-41E2-BB0D-507CA7CA9D77}" destId="{7CA0643C-8EFC-415F-BA3C-95247DB9AF1B}" srcOrd="0" destOrd="0" presId="urn:microsoft.com/office/officeart/2005/8/layout/hierarchy3"/>
    <dgm:cxn modelId="{41BDC9C5-801D-4C67-AB81-8676045DEF80}" type="presParOf" srcId="{7CA0643C-8EFC-415F-BA3C-95247DB9AF1B}" destId="{1ECA4E85-5219-49C6-877E-0226BEFA0B22}" srcOrd="0" destOrd="0" presId="urn:microsoft.com/office/officeart/2005/8/layout/hierarchy3"/>
    <dgm:cxn modelId="{BAD8D490-AF6A-4436-86B8-FB880E07E839}" type="presParOf" srcId="{7CA0643C-8EFC-415F-BA3C-95247DB9AF1B}" destId="{0E439186-3258-4EA1-8F08-B7E9D61E4367}" srcOrd="1" destOrd="0" presId="urn:microsoft.com/office/officeart/2005/8/layout/hierarchy3"/>
    <dgm:cxn modelId="{D4589AE0-05F7-445D-9F3C-2981B4997793}" type="presParOf" srcId="{DE9391AB-2847-41E2-BB0D-507CA7CA9D77}" destId="{D49ADAD1-BF90-46C7-BDB9-0A737118059B}" srcOrd="1" destOrd="0" presId="urn:microsoft.com/office/officeart/2005/8/layout/hierarchy3"/>
    <dgm:cxn modelId="{99743F56-C613-4DBA-9EA5-16E1DD691AE8}" type="presParOf" srcId="{D49ADAD1-BF90-46C7-BDB9-0A737118059B}" destId="{C2F06899-68FF-4E16-9857-4504D03C522B}" srcOrd="0" destOrd="0" presId="urn:microsoft.com/office/officeart/2005/8/layout/hierarchy3"/>
    <dgm:cxn modelId="{FA095237-6057-499B-B70B-393F7054FBD0}" type="presParOf" srcId="{D49ADAD1-BF90-46C7-BDB9-0A737118059B}" destId="{D2489DE4-722C-455F-B6D2-5714F8D2A9B3}" srcOrd="1" destOrd="0" presId="urn:microsoft.com/office/officeart/2005/8/layout/hierarchy3"/>
    <dgm:cxn modelId="{7325E7D2-54B6-471C-AB29-4B7909C0785C}" type="presParOf" srcId="{D49ADAD1-BF90-46C7-BDB9-0A737118059B}" destId="{24C4AAFE-54FB-4A53-B658-27E08BFBDDF7}" srcOrd="2" destOrd="0" presId="urn:microsoft.com/office/officeart/2005/8/layout/hierarchy3"/>
    <dgm:cxn modelId="{F616CAE5-8F27-4961-BE72-B58D37412936}" type="presParOf" srcId="{D49ADAD1-BF90-46C7-BDB9-0A737118059B}" destId="{D0E1241E-309E-4D8B-94DA-5F553B39AB06}" srcOrd="3" destOrd="0" presId="urn:microsoft.com/office/officeart/2005/8/layout/hierarchy3"/>
    <dgm:cxn modelId="{F9DAA959-9B9C-454C-8192-CF7C127F8B9B}" type="presParOf" srcId="{D46B4463-9955-4C94-ABC2-941888DCF0DE}" destId="{284D4357-F15E-4B9E-8EFC-30330CA5418D}" srcOrd="1" destOrd="0" presId="urn:microsoft.com/office/officeart/2005/8/layout/hierarchy3"/>
    <dgm:cxn modelId="{07E9F5CE-845B-4AC3-A498-610D6B3068EF}" type="presParOf" srcId="{284D4357-F15E-4B9E-8EFC-30330CA5418D}" destId="{170D1090-FCCC-455F-9028-60B514B6A640}" srcOrd="0" destOrd="0" presId="urn:microsoft.com/office/officeart/2005/8/layout/hierarchy3"/>
    <dgm:cxn modelId="{956ADC18-5954-4D48-91A4-2B3D83A30A48}" type="presParOf" srcId="{170D1090-FCCC-455F-9028-60B514B6A640}" destId="{D437931C-8908-4C4A-A7E8-6B21DE265DAB}" srcOrd="0" destOrd="0" presId="urn:microsoft.com/office/officeart/2005/8/layout/hierarchy3"/>
    <dgm:cxn modelId="{44163194-8B5B-401E-9DEA-EC273C5966A2}" type="presParOf" srcId="{170D1090-FCCC-455F-9028-60B514B6A640}" destId="{EE0DC221-F1EC-41A8-AFB3-E624F4EA1EF9}" srcOrd="1" destOrd="0" presId="urn:microsoft.com/office/officeart/2005/8/layout/hierarchy3"/>
    <dgm:cxn modelId="{7E7A4921-EC8F-41D5-A66C-B7FD726A3FBA}" type="presParOf" srcId="{284D4357-F15E-4B9E-8EFC-30330CA5418D}" destId="{FBCCEB42-464D-45F0-ACB5-C3549A0BD5AF}" srcOrd="1" destOrd="0" presId="urn:microsoft.com/office/officeart/2005/8/layout/hierarchy3"/>
    <dgm:cxn modelId="{2238CC1E-2B39-4FF4-A8AC-F5756FA18E61}" type="presParOf" srcId="{FBCCEB42-464D-45F0-ACB5-C3549A0BD5AF}" destId="{87426CC5-61EA-4B59-BEF6-EB0FECBA1394}" srcOrd="0" destOrd="0" presId="urn:microsoft.com/office/officeart/2005/8/layout/hierarchy3"/>
    <dgm:cxn modelId="{4B39E5B2-D10F-416F-8EFC-73EB7A3FFCD6}" type="presParOf" srcId="{FBCCEB42-464D-45F0-ACB5-C3549A0BD5AF}" destId="{3B7FD427-2B4A-488D-B6AB-432988B65B7C}" srcOrd="1" destOrd="0" presId="urn:microsoft.com/office/officeart/2005/8/layout/hierarchy3"/>
    <dgm:cxn modelId="{F639502E-06B8-4220-AB9E-BF712642F46A}" type="presParOf" srcId="{FBCCEB42-464D-45F0-ACB5-C3549A0BD5AF}" destId="{A3A02FBC-B7E5-4C1F-BF7B-26546B4EE426}" srcOrd="2" destOrd="0" presId="urn:microsoft.com/office/officeart/2005/8/layout/hierarchy3"/>
    <dgm:cxn modelId="{3DF2CFC7-EE04-4667-8261-EDB5642C4082}" type="presParOf" srcId="{FBCCEB42-464D-45F0-ACB5-C3549A0BD5AF}" destId="{4D77EDB3-4F6A-4D65-A6F9-1EB55D7B0B68}" srcOrd="3" destOrd="0" presId="urn:microsoft.com/office/officeart/2005/8/layout/hierarchy3"/>
    <dgm:cxn modelId="{37331009-FA86-4625-BD46-3695D763F34D}" type="presParOf" srcId="{D46B4463-9955-4C94-ABC2-941888DCF0DE}" destId="{75CBDE1A-DD30-47A5-B4A0-4C29862315B9}" srcOrd="2" destOrd="0" presId="urn:microsoft.com/office/officeart/2005/8/layout/hierarchy3"/>
    <dgm:cxn modelId="{BC472951-535E-43E0-8BDD-EC48DA8ED212}" type="presParOf" srcId="{75CBDE1A-DD30-47A5-B4A0-4C29862315B9}" destId="{1DF8B629-46B7-4285-9202-0C9A74F56936}" srcOrd="0" destOrd="0" presId="urn:microsoft.com/office/officeart/2005/8/layout/hierarchy3"/>
    <dgm:cxn modelId="{268FEC21-8626-4CF7-8BEA-A889C9FA02F8}" type="presParOf" srcId="{1DF8B629-46B7-4285-9202-0C9A74F56936}" destId="{3157D5B4-6AD4-47CF-BDDE-569F442CCA42}" srcOrd="0" destOrd="0" presId="urn:microsoft.com/office/officeart/2005/8/layout/hierarchy3"/>
    <dgm:cxn modelId="{17C15F37-BE58-4E56-9EC3-240201092C14}" type="presParOf" srcId="{1DF8B629-46B7-4285-9202-0C9A74F56936}" destId="{600C0DC9-5500-416B-A309-1674B911AEA2}" srcOrd="1" destOrd="0" presId="urn:microsoft.com/office/officeart/2005/8/layout/hierarchy3"/>
    <dgm:cxn modelId="{B56F46BD-817B-4A65-B50F-379552FBC129}" type="presParOf" srcId="{75CBDE1A-DD30-47A5-B4A0-4C29862315B9}" destId="{DBB97DF4-5929-40BE-BF83-E62446157C89}" srcOrd="1" destOrd="0" presId="urn:microsoft.com/office/officeart/2005/8/layout/hierarchy3"/>
    <dgm:cxn modelId="{ADEEFB06-F0EF-4BE4-8E7D-8165556571E0}" type="presParOf" srcId="{DBB97DF4-5929-40BE-BF83-E62446157C89}" destId="{C692E12A-8B7C-4403-B351-279ADB138ED1}" srcOrd="0" destOrd="0" presId="urn:microsoft.com/office/officeart/2005/8/layout/hierarchy3"/>
    <dgm:cxn modelId="{62E9D16C-01C1-4546-AFC1-F09227A6C010}" type="presParOf" srcId="{DBB97DF4-5929-40BE-BF83-E62446157C89}" destId="{C1898A83-4D2D-4FD6-AA0E-809ADDAB7DAB}" srcOrd="1" destOrd="0" presId="urn:microsoft.com/office/officeart/2005/8/layout/hierarchy3"/>
    <dgm:cxn modelId="{D2B68DF1-C32E-450A-B3F3-3A46944A0C9B}" type="presParOf" srcId="{DBB97DF4-5929-40BE-BF83-E62446157C89}" destId="{AF20B0B3-32A8-43BE-AC37-C730411A06B0}" srcOrd="2" destOrd="0" presId="urn:microsoft.com/office/officeart/2005/8/layout/hierarchy3"/>
    <dgm:cxn modelId="{C06FD919-9036-4284-85FD-D2CE1014C50B}" type="presParOf" srcId="{DBB97DF4-5929-40BE-BF83-E62446157C89}" destId="{3B099431-9616-4BD4-8EC0-5B6A5835E66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2AC80-94B2-48C2-9E14-61799ADC8467}"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n-US"/>
        </a:p>
      </dgm:t>
    </dgm:pt>
    <dgm:pt modelId="{4A436DAB-6F80-4215-BB0F-8A78D1B5F1F6}">
      <dgm:prSet phldrT="[Text]"/>
      <dgm:spPr>
        <a:solidFill>
          <a:srgbClr val="C00000"/>
        </a:solidFill>
        <a:ln>
          <a:solidFill>
            <a:schemeClr val="bg1">
              <a:lumMod val="85000"/>
            </a:schemeClr>
          </a:solidFill>
        </a:ln>
      </dgm:spPr>
      <dgm:t>
        <a:bodyPr/>
        <a:lstStyle/>
        <a:p>
          <a:r>
            <a:rPr lang="en-US" dirty="0" smtClean="0"/>
            <a:t>The agenda communicates:</a:t>
          </a:r>
          <a:endParaRPr lang="en-US" dirty="0"/>
        </a:p>
      </dgm:t>
    </dgm:pt>
    <dgm:pt modelId="{CAC5EC5D-6C78-4DD4-9D4A-70CBEF459F3B}" type="parTrans" cxnId="{7C7944CE-CFB1-4581-A0D4-58842AFB28A0}">
      <dgm:prSet/>
      <dgm:spPr/>
      <dgm:t>
        <a:bodyPr/>
        <a:lstStyle/>
        <a:p>
          <a:endParaRPr lang="en-US"/>
        </a:p>
      </dgm:t>
    </dgm:pt>
    <dgm:pt modelId="{DD76A1EF-45C7-448A-904F-068C910715FD}" type="sibTrans" cxnId="{7C7944CE-CFB1-4581-A0D4-58842AFB28A0}">
      <dgm:prSet/>
      <dgm:spPr/>
      <dgm:t>
        <a:bodyPr/>
        <a:lstStyle/>
        <a:p>
          <a:endParaRPr lang="en-US"/>
        </a:p>
      </dgm:t>
    </dgm:pt>
    <dgm:pt modelId="{1CF747DC-D302-481A-ABC1-868700D58505}">
      <dgm:prSet phldrT="[Text]"/>
      <dgm:spPr>
        <a:solidFill>
          <a:schemeClr val="bg1">
            <a:lumMod val="75000"/>
          </a:schemeClr>
        </a:solidFill>
        <a:ln>
          <a:solidFill>
            <a:schemeClr val="bg1">
              <a:lumMod val="85000"/>
            </a:schemeClr>
          </a:solidFill>
        </a:ln>
      </dgm:spPr>
      <dgm:t>
        <a:bodyPr/>
        <a:lstStyle/>
        <a:p>
          <a:r>
            <a:rPr lang="en-US" dirty="0" smtClean="0">
              <a:solidFill>
                <a:schemeClr val="bg1"/>
              </a:solidFill>
            </a:rPr>
            <a:t>Meeting topics</a:t>
          </a:r>
          <a:endParaRPr lang="en-US" dirty="0">
            <a:solidFill>
              <a:schemeClr val="bg1"/>
            </a:solidFill>
          </a:endParaRPr>
        </a:p>
      </dgm:t>
    </dgm:pt>
    <dgm:pt modelId="{7A6E9EB2-AC85-4346-BD5C-9FC94F173BB1}" type="parTrans" cxnId="{608386B7-5540-466F-BB72-6182153FE4D6}">
      <dgm:prSet/>
      <dgm:spPr>
        <a:solidFill>
          <a:schemeClr val="tx1">
            <a:lumMod val="95000"/>
            <a:lumOff val="5000"/>
          </a:schemeClr>
        </a:solidFill>
        <a:ln>
          <a:solidFill>
            <a:schemeClr val="bg1">
              <a:lumMod val="85000"/>
            </a:schemeClr>
          </a:solidFill>
        </a:ln>
      </dgm:spPr>
      <dgm:t>
        <a:bodyPr/>
        <a:lstStyle/>
        <a:p>
          <a:endParaRPr lang="en-US"/>
        </a:p>
      </dgm:t>
    </dgm:pt>
    <dgm:pt modelId="{1BC72059-6C20-4D6E-96E8-B8B77D6AEB31}" type="sibTrans" cxnId="{608386B7-5540-466F-BB72-6182153FE4D6}">
      <dgm:prSet/>
      <dgm:spPr>
        <a:solidFill>
          <a:schemeClr val="tx1">
            <a:lumMod val="95000"/>
            <a:lumOff val="5000"/>
          </a:schemeClr>
        </a:solidFill>
        <a:ln>
          <a:solidFill>
            <a:schemeClr val="bg1">
              <a:lumMod val="85000"/>
            </a:schemeClr>
          </a:solidFill>
        </a:ln>
      </dgm:spPr>
      <dgm:t>
        <a:bodyPr/>
        <a:lstStyle/>
        <a:p>
          <a:endParaRPr lang="en-US"/>
        </a:p>
      </dgm:t>
    </dgm:pt>
    <dgm:pt modelId="{5B89C66E-CE69-4A22-A581-C4A32B44AF40}">
      <dgm:prSet phldrT="[Text]"/>
      <dgm:spPr>
        <a:solidFill>
          <a:schemeClr val="bg1">
            <a:lumMod val="65000"/>
          </a:schemeClr>
        </a:solidFill>
        <a:ln>
          <a:solidFill>
            <a:schemeClr val="bg1">
              <a:lumMod val="85000"/>
            </a:schemeClr>
          </a:solidFill>
        </a:ln>
      </dgm:spPr>
      <dgm:t>
        <a:bodyPr/>
        <a:lstStyle/>
        <a:p>
          <a:r>
            <a:rPr lang="en-US" dirty="0" smtClean="0">
              <a:solidFill>
                <a:schemeClr val="bg1"/>
              </a:solidFill>
            </a:rPr>
            <a:t>Presenters</a:t>
          </a:r>
          <a:endParaRPr lang="en-US" dirty="0">
            <a:solidFill>
              <a:schemeClr val="bg1"/>
            </a:solidFill>
          </a:endParaRPr>
        </a:p>
      </dgm:t>
    </dgm:pt>
    <dgm:pt modelId="{5A87DA22-970D-4667-B62F-D396231AFE12}" type="parTrans" cxnId="{5C232AB1-B90B-447A-9268-BC38F69E73AC}">
      <dgm:prSet/>
      <dgm:spPr/>
      <dgm:t>
        <a:bodyPr/>
        <a:lstStyle/>
        <a:p>
          <a:endParaRPr lang="en-US"/>
        </a:p>
      </dgm:t>
    </dgm:pt>
    <dgm:pt modelId="{9D5F2AAE-9BA1-4ED0-B1F8-696E0290D580}" type="sibTrans" cxnId="{5C232AB1-B90B-447A-9268-BC38F69E73AC}">
      <dgm:prSet/>
      <dgm:spPr>
        <a:solidFill>
          <a:schemeClr val="tx1">
            <a:lumMod val="95000"/>
            <a:lumOff val="5000"/>
          </a:schemeClr>
        </a:solidFill>
        <a:ln>
          <a:solidFill>
            <a:schemeClr val="bg1">
              <a:lumMod val="85000"/>
            </a:schemeClr>
          </a:solidFill>
        </a:ln>
      </dgm:spPr>
      <dgm:t>
        <a:bodyPr/>
        <a:lstStyle/>
        <a:p>
          <a:endParaRPr lang="en-US"/>
        </a:p>
      </dgm:t>
    </dgm:pt>
    <dgm:pt modelId="{263C76CE-16C8-4232-A236-78F529CAFDAC}">
      <dgm:prSet phldrT="[Text]"/>
      <dgm:spPr>
        <a:solidFill>
          <a:srgbClr val="C00000"/>
        </a:solidFill>
        <a:ln>
          <a:solidFill>
            <a:schemeClr val="bg1">
              <a:lumMod val="85000"/>
            </a:schemeClr>
          </a:solidFill>
        </a:ln>
      </dgm:spPr>
      <dgm:t>
        <a:bodyPr/>
        <a:lstStyle/>
        <a:p>
          <a:r>
            <a:rPr lang="en-US" dirty="0" smtClean="0"/>
            <a:t>The agenda provides focus:</a:t>
          </a:r>
          <a:endParaRPr lang="en-US" dirty="0"/>
        </a:p>
      </dgm:t>
    </dgm:pt>
    <dgm:pt modelId="{E84D87D4-2A13-431F-B5D5-EDEEE7F6D1D9}" type="parTrans" cxnId="{4E307F67-AAAC-4A25-9A7A-2FE4BC9C2862}">
      <dgm:prSet/>
      <dgm:spPr/>
      <dgm:t>
        <a:bodyPr/>
        <a:lstStyle/>
        <a:p>
          <a:endParaRPr lang="en-US"/>
        </a:p>
      </dgm:t>
    </dgm:pt>
    <dgm:pt modelId="{019B1EF7-84F1-4883-A0A3-5FC3B0B05B40}" type="sibTrans" cxnId="{4E307F67-AAAC-4A25-9A7A-2FE4BC9C2862}">
      <dgm:prSet/>
      <dgm:spPr/>
      <dgm:t>
        <a:bodyPr/>
        <a:lstStyle/>
        <a:p>
          <a:endParaRPr lang="en-US"/>
        </a:p>
      </dgm:t>
    </dgm:pt>
    <dgm:pt modelId="{D3E55EAE-B100-4F61-BFD7-FA3CEC68757E}">
      <dgm:prSet phldrT="[Text]"/>
      <dgm:spPr>
        <a:solidFill>
          <a:schemeClr val="bg1">
            <a:lumMod val="75000"/>
          </a:schemeClr>
        </a:solidFill>
        <a:ln>
          <a:solidFill>
            <a:schemeClr val="bg1">
              <a:lumMod val="85000"/>
            </a:schemeClr>
          </a:solidFill>
        </a:ln>
      </dgm:spPr>
      <dgm:t>
        <a:bodyPr/>
        <a:lstStyle/>
        <a:p>
          <a:r>
            <a:rPr lang="en-US" dirty="0" smtClean="0">
              <a:solidFill>
                <a:schemeClr val="bg1"/>
              </a:solidFill>
            </a:rPr>
            <a:t>Meeting objectives</a:t>
          </a:r>
          <a:endParaRPr lang="en-US" dirty="0">
            <a:solidFill>
              <a:schemeClr val="bg1"/>
            </a:solidFill>
          </a:endParaRPr>
        </a:p>
      </dgm:t>
    </dgm:pt>
    <dgm:pt modelId="{94C94FA3-6997-4B8D-81C3-D1E446269CF0}" type="parTrans" cxnId="{BE06864F-BFAC-461F-BEA7-FD962E014DD9}">
      <dgm:prSet/>
      <dgm:spPr>
        <a:solidFill>
          <a:schemeClr val="tx1">
            <a:lumMod val="95000"/>
            <a:lumOff val="5000"/>
          </a:schemeClr>
        </a:solidFill>
        <a:ln>
          <a:solidFill>
            <a:schemeClr val="bg1">
              <a:lumMod val="85000"/>
            </a:schemeClr>
          </a:solidFill>
        </a:ln>
      </dgm:spPr>
      <dgm:t>
        <a:bodyPr/>
        <a:lstStyle/>
        <a:p>
          <a:endParaRPr lang="en-US"/>
        </a:p>
      </dgm:t>
    </dgm:pt>
    <dgm:pt modelId="{950B0D91-A80B-49CC-B1A5-AAA4D79BA974}" type="sibTrans" cxnId="{BE06864F-BFAC-461F-BEA7-FD962E014DD9}">
      <dgm:prSet/>
      <dgm:spPr>
        <a:solidFill>
          <a:schemeClr val="tx1">
            <a:lumMod val="95000"/>
            <a:lumOff val="5000"/>
          </a:schemeClr>
        </a:solidFill>
        <a:ln>
          <a:solidFill>
            <a:schemeClr val="bg1">
              <a:lumMod val="85000"/>
            </a:schemeClr>
          </a:solidFill>
        </a:ln>
      </dgm:spPr>
      <dgm:t>
        <a:bodyPr/>
        <a:lstStyle/>
        <a:p>
          <a:endParaRPr lang="en-US"/>
        </a:p>
      </dgm:t>
    </dgm:pt>
    <dgm:pt modelId="{43DC069A-19E1-4C3A-B929-53128A86391C}">
      <dgm:prSet phldrT="[Text]"/>
      <dgm:spPr>
        <a:solidFill>
          <a:schemeClr val="tx1">
            <a:lumMod val="50000"/>
            <a:lumOff val="50000"/>
          </a:schemeClr>
        </a:solidFill>
        <a:ln>
          <a:solidFill>
            <a:schemeClr val="bg1">
              <a:lumMod val="85000"/>
            </a:schemeClr>
          </a:solidFill>
        </a:ln>
      </dgm:spPr>
      <dgm:t>
        <a:bodyPr/>
        <a:lstStyle/>
        <a:p>
          <a:r>
            <a:rPr lang="en-US" dirty="0" smtClean="0">
              <a:solidFill>
                <a:schemeClr val="bg1"/>
              </a:solidFill>
            </a:rPr>
            <a:t>Items to accomplish</a:t>
          </a:r>
          <a:endParaRPr lang="en-US" dirty="0">
            <a:solidFill>
              <a:schemeClr val="bg1"/>
            </a:solidFill>
          </a:endParaRPr>
        </a:p>
      </dgm:t>
    </dgm:pt>
    <dgm:pt modelId="{99E17A67-06C8-48EA-8619-9EBC7494EB67}" type="parTrans" cxnId="{16D18F7F-BF43-44C7-9C0F-5EB27BEFA1A3}">
      <dgm:prSet/>
      <dgm:spPr/>
      <dgm:t>
        <a:bodyPr/>
        <a:lstStyle/>
        <a:p>
          <a:endParaRPr lang="en-US"/>
        </a:p>
      </dgm:t>
    </dgm:pt>
    <dgm:pt modelId="{3D0F88A2-A88D-4515-9CF5-DA5FC20BAF49}" type="sibTrans" cxnId="{16D18F7F-BF43-44C7-9C0F-5EB27BEFA1A3}">
      <dgm:prSet/>
      <dgm:spPr/>
      <dgm:t>
        <a:bodyPr/>
        <a:lstStyle/>
        <a:p>
          <a:endParaRPr lang="en-US"/>
        </a:p>
      </dgm:t>
    </dgm:pt>
    <dgm:pt modelId="{E1F8485F-7A66-4D8F-BD80-1399BD0D4B36}">
      <dgm:prSet phldrT="[Text]"/>
      <dgm:spPr>
        <a:solidFill>
          <a:schemeClr val="tx1">
            <a:lumMod val="50000"/>
            <a:lumOff val="50000"/>
          </a:schemeClr>
        </a:solidFill>
        <a:ln>
          <a:solidFill>
            <a:schemeClr val="bg1">
              <a:lumMod val="85000"/>
            </a:schemeClr>
          </a:solidFill>
        </a:ln>
      </dgm:spPr>
      <dgm:t>
        <a:bodyPr/>
        <a:lstStyle/>
        <a:p>
          <a:r>
            <a:rPr lang="en-US" dirty="0" smtClean="0">
              <a:solidFill>
                <a:schemeClr val="bg1"/>
              </a:solidFill>
            </a:rPr>
            <a:t>Time for each speaker</a:t>
          </a:r>
          <a:endParaRPr lang="en-US" dirty="0">
            <a:solidFill>
              <a:schemeClr val="bg1"/>
            </a:solidFill>
          </a:endParaRPr>
        </a:p>
      </dgm:t>
    </dgm:pt>
    <dgm:pt modelId="{4B662989-DE0A-4D32-B7A3-D9BEE372A36D}" type="parTrans" cxnId="{C613C0FC-C570-4D64-AC19-A2807893A098}">
      <dgm:prSet/>
      <dgm:spPr/>
      <dgm:t>
        <a:bodyPr/>
        <a:lstStyle/>
        <a:p>
          <a:endParaRPr lang="en-CA"/>
        </a:p>
      </dgm:t>
    </dgm:pt>
    <dgm:pt modelId="{DDC67A80-B30E-49BE-9143-9C403127FA40}" type="sibTrans" cxnId="{C613C0FC-C570-4D64-AC19-A2807893A098}">
      <dgm:prSet/>
      <dgm:spPr/>
      <dgm:t>
        <a:bodyPr/>
        <a:lstStyle/>
        <a:p>
          <a:endParaRPr lang="en-CA"/>
        </a:p>
      </dgm:t>
    </dgm:pt>
    <dgm:pt modelId="{7941A4F4-56DF-433D-A05D-3B4D387C72DB}">
      <dgm:prSet phldrT="[Text]"/>
      <dgm:spPr>
        <a:solidFill>
          <a:schemeClr val="bg1">
            <a:lumMod val="65000"/>
          </a:schemeClr>
        </a:solidFill>
        <a:ln>
          <a:solidFill>
            <a:schemeClr val="bg1">
              <a:lumMod val="85000"/>
            </a:schemeClr>
          </a:solidFill>
        </a:ln>
      </dgm:spPr>
      <dgm:t>
        <a:bodyPr/>
        <a:lstStyle/>
        <a:p>
          <a:r>
            <a:rPr lang="en-US" dirty="0" smtClean="0">
              <a:solidFill>
                <a:schemeClr val="bg1"/>
              </a:solidFill>
            </a:rPr>
            <a:t>Outlining the meeting </a:t>
          </a:r>
          <a:endParaRPr lang="en-US" dirty="0">
            <a:solidFill>
              <a:schemeClr val="bg1"/>
            </a:solidFill>
          </a:endParaRPr>
        </a:p>
      </dgm:t>
    </dgm:pt>
    <dgm:pt modelId="{EC041ABE-C484-4A6C-9C16-71A9F963AAE5}" type="parTrans" cxnId="{6C451DC3-A9DE-4B1C-AE98-4125BE9DA36E}">
      <dgm:prSet/>
      <dgm:spPr/>
      <dgm:t>
        <a:bodyPr/>
        <a:lstStyle/>
        <a:p>
          <a:endParaRPr lang="en-CA"/>
        </a:p>
      </dgm:t>
    </dgm:pt>
    <dgm:pt modelId="{AA269DE6-02A1-41B6-9A01-C20253BD0B16}" type="sibTrans" cxnId="{6C451DC3-A9DE-4B1C-AE98-4125BE9DA36E}">
      <dgm:prSet/>
      <dgm:spPr>
        <a:solidFill>
          <a:schemeClr val="tx1">
            <a:lumMod val="95000"/>
            <a:lumOff val="5000"/>
          </a:schemeClr>
        </a:solidFill>
        <a:ln>
          <a:solidFill>
            <a:schemeClr val="bg1">
              <a:lumMod val="85000"/>
            </a:schemeClr>
          </a:solidFill>
        </a:ln>
      </dgm:spPr>
      <dgm:t>
        <a:bodyPr/>
        <a:lstStyle/>
        <a:p>
          <a:endParaRPr lang="en-CA"/>
        </a:p>
      </dgm:t>
    </dgm:pt>
    <dgm:pt modelId="{901123F2-030A-42AF-97BA-A0B05CF38F7D}" type="pres">
      <dgm:prSet presAssocID="{6012AC80-94B2-48C2-9E14-61799ADC8467}" presName="Name0" presStyleCnt="0">
        <dgm:presLayoutVars>
          <dgm:dir/>
          <dgm:animLvl val="lvl"/>
          <dgm:resizeHandles val="exact"/>
        </dgm:presLayoutVars>
      </dgm:prSet>
      <dgm:spPr/>
      <dgm:t>
        <a:bodyPr/>
        <a:lstStyle/>
        <a:p>
          <a:endParaRPr lang="en-US"/>
        </a:p>
      </dgm:t>
    </dgm:pt>
    <dgm:pt modelId="{A319D750-6746-4FAF-9D7E-A843036F1812}" type="pres">
      <dgm:prSet presAssocID="{4A436DAB-6F80-4215-BB0F-8A78D1B5F1F6}" presName="vertFlow" presStyleCnt="0"/>
      <dgm:spPr/>
    </dgm:pt>
    <dgm:pt modelId="{57E08BCD-5387-4B62-B8C3-BDF40304EEF3}" type="pres">
      <dgm:prSet presAssocID="{4A436DAB-6F80-4215-BB0F-8A78D1B5F1F6}" presName="header" presStyleLbl="node1" presStyleIdx="0" presStyleCnt="2"/>
      <dgm:spPr/>
      <dgm:t>
        <a:bodyPr/>
        <a:lstStyle/>
        <a:p>
          <a:endParaRPr lang="en-US"/>
        </a:p>
      </dgm:t>
    </dgm:pt>
    <dgm:pt modelId="{9B49F748-7CD1-41A5-8FF5-E63E697FC1AA}" type="pres">
      <dgm:prSet presAssocID="{7A6E9EB2-AC85-4346-BD5C-9FC94F173BB1}" presName="parTrans" presStyleLbl="sibTrans2D1" presStyleIdx="0" presStyleCnt="6"/>
      <dgm:spPr/>
      <dgm:t>
        <a:bodyPr/>
        <a:lstStyle/>
        <a:p>
          <a:endParaRPr lang="en-US"/>
        </a:p>
      </dgm:t>
    </dgm:pt>
    <dgm:pt modelId="{EF261540-D20D-4548-9E91-B9549F4D8A32}" type="pres">
      <dgm:prSet presAssocID="{1CF747DC-D302-481A-ABC1-868700D58505}" presName="child" presStyleLbl="alignAccFollowNode1" presStyleIdx="0" presStyleCnt="6">
        <dgm:presLayoutVars>
          <dgm:chMax val="0"/>
          <dgm:bulletEnabled val="1"/>
        </dgm:presLayoutVars>
      </dgm:prSet>
      <dgm:spPr/>
      <dgm:t>
        <a:bodyPr/>
        <a:lstStyle/>
        <a:p>
          <a:endParaRPr lang="en-US"/>
        </a:p>
      </dgm:t>
    </dgm:pt>
    <dgm:pt modelId="{4D18807D-EE51-4A3F-9426-46A4C4A5D24D}" type="pres">
      <dgm:prSet presAssocID="{1BC72059-6C20-4D6E-96E8-B8B77D6AEB31}" presName="sibTrans" presStyleLbl="sibTrans2D1" presStyleIdx="1" presStyleCnt="6"/>
      <dgm:spPr/>
      <dgm:t>
        <a:bodyPr/>
        <a:lstStyle/>
        <a:p>
          <a:endParaRPr lang="en-US"/>
        </a:p>
      </dgm:t>
    </dgm:pt>
    <dgm:pt modelId="{378F1BF4-606C-4B7A-9B94-10143DE55B2E}" type="pres">
      <dgm:prSet presAssocID="{5B89C66E-CE69-4A22-A581-C4A32B44AF40}" presName="child" presStyleLbl="alignAccFollowNode1" presStyleIdx="1" presStyleCnt="6">
        <dgm:presLayoutVars>
          <dgm:chMax val="0"/>
          <dgm:bulletEnabled val="1"/>
        </dgm:presLayoutVars>
      </dgm:prSet>
      <dgm:spPr/>
      <dgm:t>
        <a:bodyPr/>
        <a:lstStyle/>
        <a:p>
          <a:endParaRPr lang="en-US"/>
        </a:p>
      </dgm:t>
    </dgm:pt>
    <dgm:pt modelId="{AB3339C4-A3E7-45EA-A53C-26E7E4B5A417}" type="pres">
      <dgm:prSet presAssocID="{9D5F2AAE-9BA1-4ED0-B1F8-696E0290D580}" presName="sibTrans" presStyleLbl="sibTrans2D1" presStyleIdx="2" presStyleCnt="6"/>
      <dgm:spPr/>
      <dgm:t>
        <a:bodyPr/>
        <a:lstStyle/>
        <a:p>
          <a:endParaRPr lang="en-US"/>
        </a:p>
      </dgm:t>
    </dgm:pt>
    <dgm:pt modelId="{C234683D-FE71-4B9F-B713-0FA3066D1BB1}" type="pres">
      <dgm:prSet presAssocID="{E1F8485F-7A66-4D8F-BD80-1399BD0D4B36}" presName="child" presStyleLbl="alignAccFollowNode1" presStyleIdx="2" presStyleCnt="6">
        <dgm:presLayoutVars>
          <dgm:chMax val="0"/>
          <dgm:bulletEnabled val="1"/>
        </dgm:presLayoutVars>
      </dgm:prSet>
      <dgm:spPr/>
      <dgm:t>
        <a:bodyPr/>
        <a:lstStyle/>
        <a:p>
          <a:endParaRPr lang="en-US"/>
        </a:p>
      </dgm:t>
    </dgm:pt>
    <dgm:pt modelId="{481D0DF9-94A4-4B79-8A21-7DC4273CB15E}" type="pres">
      <dgm:prSet presAssocID="{4A436DAB-6F80-4215-BB0F-8A78D1B5F1F6}" presName="hSp" presStyleCnt="0"/>
      <dgm:spPr/>
    </dgm:pt>
    <dgm:pt modelId="{7F5BF816-95DA-45CB-8718-8C59ADD8802B}" type="pres">
      <dgm:prSet presAssocID="{263C76CE-16C8-4232-A236-78F529CAFDAC}" presName="vertFlow" presStyleCnt="0"/>
      <dgm:spPr/>
    </dgm:pt>
    <dgm:pt modelId="{F3A0282D-6911-464D-AFB1-E3F3EDC23173}" type="pres">
      <dgm:prSet presAssocID="{263C76CE-16C8-4232-A236-78F529CAFDAC}" presName="header" presStyleLbl="node1" presStyleIdx="1" presStyleCnt="2"/>
      <dgm:spPr/>
      <dgm:t>
        <a:bodyPr/>
        <a:lstStyle/>
        <a:p>
          <a:endParaRPr lang="en-US"/>
        </a:p>
      </dgm:t>
    </dgm:pt>
    <dgm:pt modelId="{BB83B005-8E33-4A21-B362-CD3C21689459}" type="pres">
      <dgm:prSet presAssocID="{94C94FA3-6997-4B8D-81C3-D1E446269CF0}" presName="parTrans" presStyleLbl="sibTrans2D1" presStyleIdx="3" presStyleCnt="6"/>
      <dgm:spPr/>
      <dgm:t>
        <a:bodyPr/>
        <a:lstStyle/>
        <a:p>
          <a:endParaRPr lang="en-US"/>
        </a:p>
      </dgm:t>
    </dgm:pt>
    <dgm:pt modelId="{243EF11E-DFFD-495C-B18B-F6843AA2CE42}" type="pres">
      <dgm:prSet presAssocID="{D3E55EAE-B100-4F61-BFD7-FA3CEC68757E}" presName="child" presStyleLbl="alignAccFollowNode1" presStyleIdx="3" presStyleCnt="6">
        <dgm:presLayoutVars>
          <dgm:chMax val="0"/>
          <dgm:bulletEnabled val="1"/>
        </dgm:presLayoutVars>
      </dgm:prSet>
      <dgm:spPr/>
      <dgm:t>
        <a:bodyPr/>
        <a:lstStyle/>
        <a:p>
          <a:endParaRPr lang="en-US"/>
        </a:p>
      </dgm:t>
    </dgm:pt>
    <dgm:pt modelId="{11B305C4-6998-4D97-9345-D20D10255323}" type="pres">
      <dgm:prSet presAssocID="{950B0D91-A80B-49CC-B1A5-AAA4D79BA974}" presName="sibTrans" presStyleLbl="sibTrans2D1" presStyleIdx="4" presStyleCnt="6"/>
      <dgm:spPr/>
      <dgm:t>
        <a:bodyPr/>
        <a:lstStyle/>
        <a:p>
          <a:endParaRPr lang="en-US"/>
        </a:p>
      </dgm:t>
    </dgm:pt>
    <dgm:pt modelId="{0DC29A99-54D2-4D25-AD59-E1FB9EA42BCF}" type="pres">
      <dgm:prSet presAssocID="{7941A4F4-56DF-433D-A05D-3B4D387C72DB}" presName="child" presStyleLbl="alignAccFollowNode1" presStyleIdx="4" presStyleCnt="6">
        <dgm:presLayoutVars>
          <dgm:chMax val="0"/>
          <dgm:bulletEnabled val="1"/>
        </dgm:presLayoutVars>
      </dgm:prSet>
      <dgm:spPr/>
      <dgm:t>
        <a:bodyPr/>
        <a:lstStyle/>
        <a:p>
          <a:endParaRPr lang="en-US"/>
        </a:p>
      </dgm:t>
    </dgm:pt>
    <dgm:pt modelId="{5A81EA4F-EF53-4FCB-AAF1-1D51CAC39E75}" type="pres">
      <dgm:prSet presAssocID="{AA269DE6-02A1-41B6-9A01-C20253BD0B16}" presName="sibTrans" presStyleLbl="sibTrans2D1" presStyleIdx="5" presStyleCnt="6"/>
      <dgm:spPr/>
      <dgm:t>
        <a:bodyPr/>
        <a:lstStyle/>
        <a:p>
          <a:endParaRPr lang="en-CA"/>
        </a:p>
      </dgm:t>
    </dgm:pt>
    <dgm:pt modelId="{0EE2286F-019D-48CE-B48F-E14645DFDB5F}" type="pres">
      <dgm:prSet presAssocID="{43DC069A-19E1-4C3A-B929-53128A86391C}" presName="child" presStyleLbl="alignAccFollowNode1" presStyleIdx="5" presStyleCnt="6">
        <dgm:presLayoutVars>
          <dgm:chMax val="0"/>
          <dgm:bulletEnabled val="1"/>
        </dgm:presLayoutVars>
      </dgm:prSet>
      <dgm:spPr/>
      <dgm:t>
        <a:bodyPr/>
        <a:lstStyle/>
        <a:p>
          <a:endParaRPr lang="en-US"/>
        </a:p>
      </dgm:t>
    </dgm:pt>
  </dgm:ptLst>
  <dgm:cxnLst>
    <dgm:cxn modelId="{825D92E5-8F15-483B-9654-ED65F49CD194}" type="presOf" srcId="{1CF747DC-D302-481A-ABC1-868700D58505}" destId="{EF261540-D20D-4548-9E91-B9549F4D8A32}" srcOrd="0" destOrd="0" presId="urn:microsoft.com/office/officeart/2005/8/layout/lProcess1"/>
    <dgm:cxn modelId="{70C42971-7AAD-441C-875D-D8C8D6CFDE53}" type="presOf" srcId="{AA269DE6-02A1-41B6-9A01-C20253BD0B16}" destId="{5A81EA4F-EF53-4FCB-AAF1-1D51CAC39E75}" srcOrd="0" destOrd="0" presId="urn:microsoft.com/office/officeart/2005/8/layout/lProcess1"/>
    <dgm:cxn modelId="{71420D48-7197-4CE6-A84E-091F3A0880EF}" type="presOf" srcId="{D3E55EAE-B100-4F61-BFD7-FA3CEC68757E}" destId="{243EF11E-DFFD-495C-B18B-F6843AA2CE42}" srcOrd="0" destOrd="0" presId="urn:microsoft.com/office/officeart/2005/8/layout/lProcess1"/>
    <dgm:cxn modelId="{1964A460-4B31-43C1-AA57-6BB1BCC33D6A}" type="presOf" srcId="{1BC72059-6C20-4D6E-96E8-B8B77D6AEB31}" destId="{4D18807D-EE51-4A3F-9426-46A4C4A5D24D}" srcOrd="0" destOrd="0" presId="urn:microsoft.com/office/officeart/2005/8/layout/lProcess1"/>
    <dgm:cxn modelId="{9C78FB4E-89E6-4ACE-9209-04264DC6B015}" type="presOf" srcId="{7A6E9EB2-AC85-4346-BD5C-9FC94F173BB1}" destId="{9B49F748-7CD1-41A5-8FF5-E63E697FC1AA}" srcOrd="0" destOrd="0" presId="urn:microsoft.com/office/officeart/2005/8/layout/lProcess1"/>
    <dgm:cxn modelId="{5C232AB1-B90B-447A-9268-BC38F69E73AC}" srcId="{4A436DAB-6F80-4215-BB0F-8A78D1B5F1F6}" destId="{5B89C66E-CE69-4A22-A581-C4A32B44AF40}" srcOrd="1" destOrd="0" parTransId="{5A87DA22-970D-4667-B62F-D396231AFE12}" sibTransId="{9D5F2AAE-9BA1-4ED0-B1F8-696E0290D580}"/>
    <dgm:cxn modelId="{66D51264-BD78-4981-B0A5-B1C5B19B5662}" type="presOf" srcId="{5B89C66E-CE69-4A22-A581-C4A32B44AF40}" destId="{378F1BF4-606C-4B7A-9B94-10143DE55B2E}" srcOrd="0" destOrd="0" presId="urn:microsoft.com/office/officeart/2005/8/layout/lProcess1"/>
    <dgm:cxn modelId="{608386B7-5540-466F-BB72-6182153FE4D6}" srcId="{4A436DAB-6F80-4215-BB0F-8A78D1B5F1F6}" destId="{1CF747DC-D302-481A-ABC1-868700D58505}" srcOrd="0" destOrd="0" parTransId="{7A6E9EB2-AC85-4346-BD5C-9FC94F173BB1}" sibTransId="{1BC72059-6C20-4D6E-96E8-B8B77D6AEB31}"/>
    <dgm:cxn modelId="{265B4307-AA87-499D-985A-242FF16CA652}" type="presOf" srcId="{43DC069A-19E1-4C3A-B929-53128A86391C}" destId="{0EE2286F-019D-48CE-B48F-E14645DFDB5F}" srcOrd="0" destOrd="0" presId="urn:microsoft.com/office/officeart/2005/8/layout/lProcess1"/>
    <dgm:cxn modelId="{4E307F67-AAAC-4A25-9A7A-2FE4BC9C2862}" srcId="{6012AC80-94B2-48C2-9E14-61799ADC8467}" destId="{263C76CE-16C8-4232-A236-78F529CAFDAC}" srcOrd="1" destOrd="0" parTransId="{E84D87D4-2A13-431F-B5D5-EDEEE7F6D1D9}" sibTransId="{019B1EF7-84F1-4883-A0A3-5FC3B0B05B40}"/>
    <dgm:cxn modelId="{45919E88-2A3C-40DB-BD71-DF2181C00EFC}" type="presOf" srcId="{4A436DAB-6F80-4215-BB0F-8A78D1B5F1F6}" destId="{57E08BCD-5387-4B62-B8C3-BDF40304EEF3}" srcOrd="0" destOrd="0" presId="urn:microsoft.com/office/officeart/2005/8/layout/lProcess1"/>
    <dgm:cxn modelId="{D8CFDC71-EBC7-4361-9A2D-F0E48671A24E}" type="presOf" srcId="{94C94FA3-6997-4B8D-81C3-D1E446269CF0}" destId="{BB83B005-8E33-4A21-B362-CD3C21689459}" srcOrd="0" destOrd="0" presId="urn:microsoft.com/office/officeart/2005/8/layout/lProcess1"/>
    <dgm:cxn modelId="{6C451DC3-A9DE-4B1C-AE98-4125BE9DA36E}" srcId="{263C76CE-16C8-4232-A236-78F529CAFDAC}" destId="{7941A4F4-56DF-433D-A05D-3B4D387C72DB}" srcOrd="1" destOrd="0" parTransId="{EC041ABE-C484-4A6C-9C16-71A9F963AAE5}" sibTransId="{AA269DE6-02A1-41B6-9A01-C20253BD0B16}"/>
    <dgm:cxn modelId="{C4FE9187-A7FA-404A-B08B-FFEE2DA6A469}" type="presOf" srcId="{E1F8485F-7A66-4D8F-BD80-1399BD0D4B36}" destId="{C234683D-FE71-4B9F-B713-0FA3066D1BB1}" srcOrd="0" destOrd="0" presId="urn:microsoft.com/office/officeart/2005/8/layout/lProcess1"/>
    <dgm:cxn modelId="{16D18F7F-BF43-44C7-9C0F-5EB27BEFA1A3}" srcId="{263C76CE-16C8-4232-A236-78F529CAFDAC}" destId="{43DC069A-19E1-4C3A-B929-53128A86391C}" srcOrd="2" destOrd="0" parTransId="{99E17A67-06C8-48EA-8619-9EBC7494EB67}" sibTransId="{3D0F88A2-A88D-4515-9CF5-DA5FC20BAF49}"/>
    <dgm:cxn modelId="{89807C02-ED28-4229-B82D-1680FDF179B1}" type="presOf" srcId="{263C76CE-16C8-4232-A236-78F529CAFDAC}" destId="{F3A0282D-6911-464D-AFB1-E3F3EDC23173}" srcOrd="0" destOrd="0" presId="urn:microsoft.com/office/officeart/2005/8/layout/lProcess1"/>
    <dgm:cxn modelId="{0A95B587-53E6-48CA-8BBD-3DD100E6F8EE}" type="presOf" srcId="{6012AC80-94B2-48C2-9E14-61799ADC8467}" destId="{901123F2-030A-42AF-97BA-A0B05CF38F7D}" srcOrd="0" destOrd="0" presId="urn:microsoft.com/office/officeart/2005/8/layout/lProcess1"/>
    <dgm:cxn modelId="{E4F9C0AA-B201-46DF-BDC4-D3BEDA5058F4}" type="presOf" srcId="{950B0D91-A80B-49CC-B1A5-AAA4D79BA974}" destId="{11B305C4-6998-4D97-9345-D20D10255323}" srcOrd="0" destOrd="0" presId="urn:microsoft.com/office/officeart/2005/8/layout/lProcess1"/>
    <dgm:cxn modelId="{7C7944CE-CFB1-4581-A0D4-58842AFB28A0}" srcId="{6012AC80-94B2-48C2-9E14-61799ADC8467}" destId="{4A436DAB-6F80-4215-BB0F-8A78D1B5F1F6}" srcOrd="0" destOrd="0" parTransId="{CAC5EC5D-6C78-4DD4-9D4A-70CBEF459F3B}" sibTransId="{DD76A1EF-45C7-448A-904F-068C910715FD}"/>
    <dgm:cxn modelId="{BE06864F-BFAC-461F-BEA7-FD962E014DD9}" srcId="{263C76CE-16C8-4232-A236-78F529CAFDAC}" destId="{D3E55EAE-B100-4F61-BFD7-FA3CEC68757E}" srcOrd="0" destOrd="0" parTransId="{94C94FA3-6997-4B8D-81C3-D1E446269CF0}" sibTransId="{950B0D91-A80B-49CC-B1A5-AAA4D79BA974}"/>
    <dgm:cxn modelId="{C613C0FC-C570-4D64-AC19-A2807893A098}" srcId="{4A436DAB-6F80-4215-BB0F-8A78D1B5F1F6}" destId="{E1F8485F-7A66-4D8F-BD80-1399BD0D4B36}" srcOrd="2" destOrd="0" parTransId="{4B662989-DE0A-4D32-B7A3-D9BEE372A36D}" sibTransId="{DDC67A80-B30E-49BE-9143-9C403127FA40}"/>
    <dgm:cxn modelId="{50E658BF-732B-4294-AB35-1CEADF992199}" type="presOf" srcId="{9D5F2AAE-9BA1-4ED0-B1F8-696E0290D580}" destId="{AB3339C4-A3E7-45EA-A53C-26E7E4B5A417}" srcOrd="0" destOrd="0" presId="urn:microsoft.com/office/officeart/2005/8/layout/lProcess1"/>
    <dgm:cxn modelId="{583DB152-D48F-4676-88A9-47CA53E90D1C}" type="presOf" srcId="{7941A4F4-56DF-433D-A05D-3B4D387C72DB}" destId="{0DC29A99-54D2-4D25-AD59-E1FB9EA42BCF}" srcOrd="0" destOrd="0" presId="urn:microsoft.com/office/officeart/2005/8/layout/lProcess1"/>
    <dgm:cxn modelId="{535BBF91-6DC2-4DED-A907-B04EC2AFFAC6}" type="presParOf" srcId="{901123F2-030A-42AF-97BA-A0B05CF38F7D}" destId="{A319D750-6746-4FAF-9D7E-A843036F1812}" srcOrd="0" destOrd="0" presId="urn:microsoft.com/office/officeart/2005/8/layout/lProcess1"/>
    <dgm:cxn modelId="{14870E6C-1DE7-4AE8-ABCF-B0626A7B278E}" type="presParOf" srcId="{A319D750-6746-4FAF-9D7E-A843036F1812}" destId="{57E08BCD-5387-4B62-B8C3-BDF40304EEF3}" srcOrd="0" destOrd="0" presId="urn:microsoft.com/office/officeart/2005/8/layout/lProcess1"/>
    <dgm:cxn modelId="{AB585EE5-1519-4379-B3BB-F2F1B38B778F}" type="presParOf" srcId="{A319D750-6746-4FAF-9D7E-A843036F1812}" destId="{9B49F748-7CD1-41A5-8FF5-E63E697FC1AA}" srcOrd="1" destOrd="0" presId="urn:microsoft.com/office/officeart/2005/8/layout/lProcess1"/>
    <dgm:cxn modelId="{0A3AE4B1-CDAD-4C9E-92F3-9F10EF262EE3}" type="presParOf" srcId="{A319D750-6746-4FAF-9D7E-A843036F1812}" destId="{EF261540-D20D-4548-9E91-B9549F4D8A32}" srcOrd="2" destOrd="0" presId="urn:microsoft.com/office/officeart/2005/8/layout/lProcess1"/>
    <dgm:cxn modelId="{768F87EA-BD29-442D-9301-8E51B4A8DC01}" type="presParOf" srcId="{A319D750-6746-4FAF-9D7E-A843036F1812}" destId="{4D18807D-EE51-4A3F-9426-46A4C4A5D24D}" srcOrd="3" destOrd="0" presId="urn:microsoft.com/office/officeart/2005/8/layout/lProcess1"/>
    <dgm:cxn modelId="{A9B46D13-5FC1-4369-A194-C74BEBD0D26E}" type="presParOf" srcId="{A319D750-6746-4FAF-9D7E-A843036F1812}" destId="{378F1BF4-606C-4B7A-9B94-10143DE55B2E}" srcOrd="4" destOrd="0" presId="urn:microsoft.com/office/officeart/2005/8/layout/lProcess1"/>
    <dgm:cxn modelId="{4BA432FF-C142-4283-9C92-3598F8468C70}" type="presParOf" srcId="{A319D750-6746-4FAF-9D7E-A843036F1812}" destId="{AB3339C4-A3E7-45EA-A53C-26E7E4B5A417}" srcOrd="5" destOrd="0" presId="urn:microsoft.com/office/officeart/2005/8/layout/lProcess1"/>
    <dgm:cxn modelId="{8159C95D-1474-46FD-8C69-A914E4EDA32B}" type="presParOf" srcId="{A319D750-6746-4FAF-9D7E-A843036F1812}" destId="{C234683D-FE71-4B9F-B713-0FA3066D1BB1}" srcOrd="6" destOrd="0" presId="urn:microsoft.com/office/officeart/2005/8/layout/lProcess1"/>
    <dgm:cxn modelId="{CBABEE78-35CC-40DF-BF7C-FCA158D2C311}" type="presParOf" srcId="{901123F2-030A-42AF-97BA-A0B05CF38F7D}" destId="{481D0DF9-94A4-4B79-8A21-7DC4273CB15E}" srcOrd="1" destOrd="0" presId="urn:microsoft.com/office/officeart/2005/8/layout/lProcess1"/>
    <dgm:cxn modelId="{97C14160-111F-4AF7-B70D-4FE08D76AC89}" type="presParOf" srcId="{901123F2-030A-42AF-97BA-A0B05CF38F7D}" destId="{7F5BF816-95DA-45CB-8718-8C59ADD8802B}" srcOrd="2" destOrd="0" presId="urn:microsoft.com/office/officeart/2005/8/layout/lProcess1"/>
    <dgm:cxn modelId="{9D7EF675-5465-4904-AF3C-EBC95B380DA6}" type="presParOf" srcId="{7F5BF816-95DA-45CB-8718-8C59ADD8802B}" destId="{F3A0282D-6911-464D-AFB1-E3F3EDC23173}" srcOrd="0" destOrd="0" presId="urn:microsoft.com/office/officeart/2005/8/layout/lProcess1"/>
    <dgm:cxn modelId="{4FF7EA3A-DBF5-4A1B-BB18-A28901880B69}" type="presParOf" srcId="{7F5BF816-95DA-45CB-8718-8C59ADD8802B}" destId="{BB83B005-8E33-4A21-B362-CD3C21689459}" srcOrd="1" destOrd="0" presId="urn:microsoft.com/office/officeart/2005/8/layout/lProcess1"/>
    <dgm:cxn modelId="{35811A5C-1458-4C64-8989-CDC28EC15347}" type="presParOf" srcId="{7F5BF816-95DA-45CB-8718-8C59ADD8802B}" destId="{243EF11E-DFFD-495C-B18B-F6843AA2CE42}" srcOrd="2" destOrd="0" presId="urn:microsoft.com/office/officeart/2005/8/layout/lProcess1"/>
    <dgm:cxn modelId="{C424CCB2-2B1D-48BC-9A80-EDD95613A52D}" type="presParOf" srcId="{7F5BF816-95DA-45CB-8718-8C59ADD8802B}" destId="{11B305C4-6998-4D97-9345-D20D10255323}" srcOrd="3" destOrd="0" presId="urn:microsoft.com/office/officeart/2005/8/layout/lProcess1"/>
    <dgm:cxn modelId="{292E737D-8006-4D30-87D6-25884D48C80F}" type="presParOf" srcId="{7F5BF816-95DA-45CB-8718-8C59ADD8802B}" destId="{0DC29A99-54D2-4D25-AD59-E1FB9EA42BCF}" srcOrd="4" destOrd="0" presId="urn:microsoft.com/office/officeart/2005/8/layout/lProcess1"/>
    <dgm:cxn modelId="{0911F2FC-2B64-422C-BABF-B598BDFFE0D4}" type="presParOf" srcId="{7F5BF816-95DA-45CB-8718-8C59ADD8802B}" destId="{5A81EA4F-EF53-4FCB-AAF1-1D51CAC39E75}" srcOrd="5" destOrd="0" presId="urn:microsoft.com/office/officeart/2005/8/layout/lProcess1"/>
    <dgm:cxn modelId="{CAA2E316-A043-4640-887B-9D4EF74099CD}" type="presParOf" srcId="{7F5BF816-95DA-45CB-8718-8C59ADD8802B}" destId="{0EE2286F-019D-48CE-B48F-E14645DFDB5F}"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A52DBF-5AE8-41BC-ADD7-2C87EEAA86EE}"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B53BACF7-6E4A-4A78-98C3-EF6A5D7B22FF}">
      <dgm:prSet phldrT="[Text]" custT="1"/>
      <dgm:spPr>
        <a:solidFill>
          <a:srgbClr val="C00000"/>
        </a:solidFill>
      </dgm:spPr>
      <dgm:t>
        <a:bodyPr/>
        <a:lstStyle/>
        <a:p>
          <a:r>
            <a:rPr lang="en-US" sz="4000" dirty="0" smtClean="0"/>
            <a:t>Do’s</a:t>
          </a:r>
          <a:endParaRPr lang="en-US" sz="4000" dirty="0"/>
        </a:p>
      </dgm:t>
    </dgm:pt>
    <dgm:pt modelId="{B9652421-E89E-48B9-A39A-4D2079AB7E6D}" type="parTrans" cxnId="{01CE6578-7AB8-4253-87E0-4B59DF7D9610}">
      <dgm:prSet/>
      <dgm:spPr/>
      <dgm:t>
        <a:bodyPr/>
        <a:lstStyle/>
        <a:p>
          <a:endParaRPr lang="en-US"/>
        </a:p>
      </dgm:t>
    </dgm:pt>
    <dgm:pt modelId="{1C38AF67-D892-407B-8F1A-489262D9328A}" type="sibTrans" cxnId="{01CE6578-7AB8-4253-87E0-4B59DF7D9610}">
      <dgm:prSet/>
      <dgm:spPr/>
      <dgm:t>
        <a:bodyPr/>
        <a:lstStyle/>
        <a:p>
          <a:endParaRPr lang="en-US"/>
        </a:p>
      </dgm:t>
    </dgm:pt>
    <dgm:pt modelId="{95ABC334-BA84-424A-80B4-DBC3D4597BB2}">
      <dgm:prSet phldrT="[Text]"/>
      <dgm:spPr>
        <a:ln>
          <a:solidFill>
            <a:schemeClr val="bg1">
              <a:lumMod val="85000"/>
            </a:schemeClr>
          </a:solidFill>
        </a:ln>
      </dgm:spPr>
      <dgm:t>
        <a:bodyPr/>
        <a:lstStyle/>
        <a:p>
          <a:r>
            <a:rPr lang="en-US" dirty="0" smtClean="0"/>
            <a:t>Gauge the time</a:t>
          </a:r>
          <a:endParaRPr lang="en-US" dirty="0"/>
        </a:p>
      </dgm:t>
    </dgm:pt>
    <dgm:pt modelId="{E72792B1-CA26-4429-A6DE-80A3C7B672E0}" type="parTrans" cxnId="{A25A1B22-2B18-4201-9B42-20BD03AA04B9}">
      <dgm:prSet/>
      <dgm:spPr>
        <a:ln>
          <a:solidFill>
            <a:schemeClr val="bg1">
              <a:lumMod val="85000"/>
            </a:schemeClr>
          </a:solidFill>
        </a:ln>
      </dgm:spPr>
      <dgm:t>
        <a:bodyPr/>
        <a:lstStyle/>
        <a:p>
          <a:endParaRPr lang="en-US"/>
        </a:p>
      </dgm:t>
    </dgm:pt>
    <dgm:pt modelId="{42ADED4A-8775-4DD4-9DBF-469FD26ACD7F}" type="sibTrans" cxnId="{A25A1B22-2B18-4201-9B42-20BD03AA04B9}">
      <dgm:prSet/>
      <dgm:spPr/>
      <dgm:t>
        <a:bodyPr/>
        <a:lstStyle/>
        <a:p>
          <a:endParaRPr lang="en-US"/>
        </a:p>
      </dgm:t>
    </dgm:pt>
    <dgm:pt modelId="{9A48A627-9D45-44AF-B8A0-33D0B12AD80B}">
      <dgm:prSet phldrT="[Text]"/>
      <dgm:spPr>
        <a:ln>
          <a:solidFill>
            <a:schemeClr val="bg1">
              <a:lumMod val="85000"/>
            </a:schemeClr>
          </a:solidFill>
        </a:ln>
      </dgm:spPr>
      <dgm:t>
        <a:bodyPr/>
        <a:lstStyle/>
        <a:p>
          <a:r>
            <a:rPr lang="en-US" dirty="0" smtClean="0"/>
            <a:t>Practice first</a:t>
          </a:r>
          <a:endParaRPr lang="en-US" dirty="0"/>
        </a:p>
      </dgm:t>
    </dgm:pt>
    <dgm:pt modelId="{C23C73B9-AE38-44A2-A3DF-254ED2D56AE9}" type="parTrans" cxnId="{A0EAA453-9188-429E-9266-4B8624D377E4}">
      <dgm:prSet/>
      <dgm:spPr>
        <a:ln>
          <a:solidFill>
            <a:schemeClr val="bg1">
              <a:lumMod val="85000"/>
            </a:schemeClr>
          </a:solidFill>
        </a:ln>
      </dgm:spPr>
      <dgm:t>
        <a:bodyPr/>
        <a:lstStyle/>
        <a:p>
          <a:endParaRPr lang="en-US"/>
        </a:p>
      </dgm:t>
    </dgm:pt>
    <dgm:pt modelId="{FBD81A20-C424-4F9D-8510-54345C344AA9}" type="sibTrans" cxnId="{A0EAA453-9188-429E-9266-4B8624D377E4}">
      <dgm:prSet/>
      <dgm:spPr/>
      <dgm:t>
        <a:bodyPr/>
        <a:lstStyle/>
        <a:p>
          <a:endParaRPr lang="en-US"/>
        </a:p>
      </dgm:t>
    </dgm:pt>
    <dgm:pt modelId="{FC8464F9-C831-45C9-BED0-CB766BEF6AE7}">
      <dgm:prSet phldrT="[Text]" custT="1"/>
      <dgm:spPr>
        <a:solidFill>
          <a:srgbClr val="C00000"/>
        </a:solidFill>
      </dgm:spPr>
      <dgm:t>
        <a:bodyPr/>
        <a:lstStyle/>
        <a:p>
          <a:r>
            <a:rPr lang="en-US" sz="4000" dirty="0" smtClean="0"/>
            <a:t>Don'ts</a:t>
          </a:r>
          <a:endParaRPr lang="en-US" sz="4000" dirty="0"/>
        </a:p>
      </dgm:t>
    </dgm:pt>
    <dgm:pt modelId="{82DEAFCF-AC52-4C41-96C2-CC5C9D909A7B}" type="parTrans" cxnId="{3EF0C12D-6343-460A-8C1A-EE74CB557505}">
      <dgm:prSet/>
      <dgm:spPr/>
      <dgm:t>
        <a:bodyPr/>
        <a:lstStyle/>
        <a:p>
          <a:endParaRPr lang="en-US"/>
        </a:p>
      </dgm:t>
    </dgm:pt>
    <dgm:pt modelId="{77802D64-17FB-4B08-AA86-FEBD2C2086F3}" type="sibTrans" cxnId="{3EF0C12D-6343-460A-8C1A-EE74CB557505}">
      <dgm:prSet/>
      <dgm:spPr/>
      <dgm:t>
        <a:bodyPr/>
        <a:lstStyle/>
        <a:p>
          <a:endParaRPr lang="en-US"/>
        </a:p>
      </dgm:t>
    </dgm:pt>
    <dgm:pt modelId="{CB06AE59-2A3A-4DF5-A45E-80B262B7DF9A}">
      <dgm:prSet phldrT="[Text]"/>
      <dgm:spPr>
        <a:ln>
          <a:solidFill>
            <a:schemeClr val="bg1">
              <a:lumMod val="85000"/>
            </a:schemeClr>
          </a:solidFill>
        </a:ln>
      </dgm:spPr>
      <dgm:t>
        <a:bodyPr/>
        <a:lstStyle/>
        <a:p>
          <a:r>
            <a:rPr lang="en-US" dirty="0" smtClean="0"/>
            <a:t>Use in serious meeting</a:t>
          </a:r>
          <a:endParaRPr lang="en-US" dirty="0"/>
        </a:p>
      </dgm:t>
    </dgm:pt>
    <dgm:pt modelId="{3A00F518-D2A7-4324-8CF4-9A6EEE45DE49}" type="parTrans" cxnId="{BC9DBA7A-130A-4A36-BA1D-E37AD9366D1C}">
      <dgm:prSet/>
      <dgm:spPr>
        <a:ln>
          <a:solidFill>
            <a:schemeClr val="bg1">
              <a:lumMod val="85000"/>
            </a:schemeClr>
          </a:solidFill>
        </a:ln>
      </dgm:spPr>
      <dgm:t>
        <a:bodyPr/>
        <a:lstStyle/>
        <a:p>
          <a:endParaRPr lang="en-US"/>
        </a:p>
      </dgm:t>
    </dgm:pt>
    <dgm:pt modelId="{A974F2EB-6C81-4E9A-AB57-AA82CB08CAB2}" type="sibTrans" cxnId="{BC9DBA7A-130A-4A36-BA1D-E37AD9366D1C}">
      <dgm:prSet/>
      <dgm:spPr/>
      <dgm:t>
        <a:bodyPr/>
        <a:lstStyle/>
        <a:p>
          <a:endParaRPr lang="en-US"/>
        </a:p>
      </dgm:t>
    </dgm:pt>
    <dgm:pt modelId="{B2EBA089-ECBA-4DD3-8F52-8B11E2A8BB9E}">
      <dgm:prSet phldrT="[Text]"/>
      <dgm:spPr>
        <a:ln>
          <a:solidFill>
            <a:schemeClr val="bg1">
              <a:lumMod val="85000"/>
            </a:schemeClr>
          </a:solidFill>
        </a:ln>
      </dgm:spPr>
      <dgm:t>
        <a:bodyPr/>
        <a:lstStyle/>
        <a:p>
          <a:r>
            <a:rPr lang="en-US" dirty="0" smtClean="0"/>
            <a:t>Spend a lot of time on it</a:t>
          </a:r>
          <a:endParaRPr lang="en-US" dirty="0"/>
        </a:p>
      </dgm:t>
    </dgm:pt>
    <dgm:pt modelId="{896CCDFF-0F99-4C47-894B-7BB98B90F497}" type="parTrans" cxnId="{2F7B97AE-A3B6-4DFB-A76A-3B6577125E30}">
      <dgm:prSet/>
      <dgm:spPr>
        <a:ln>
          <a:solidFill>
            <a:schemeClr val="bg1">
              <a:lumMod val="85000"/>
            </a:schemeClr>
          </a:solidFill>
        </a:ln>
      </dgm:spPr>
      <dgm:t>
        <a:bodyPr/>
        <a:lstStyle/>
        <a:p>
          <a:endParaRPr lang="en-US"/>
        </a:p>
      </dgm:t>
    </dgm:pt>
    <dgm:pt modelId="{79D6CF57-7ABF-4FF1-AB14-C5FA9C25DA19}" type="sibTrans" cxnId="{2F7B97AE-A3B6-4DFB-A76A-3B6577125E30}">
      <dgm:prSet/>
      <dgm:spPr/>
      <dgm:t>
        <a:bodyPr/>
        <a:lstStyle/>
        <a:p>
          <a:endParaRPr lang="en-US"/>
        </a:p>
      </dgm:t>
    </dgm:pt>
    <dgm:pt modelId="{7717BE92-9DFC-4A6A-8C7C-04C611617C98}" type="pres">
      <dgm:prSet presAssocID="{30A52DBF-5AE8-41BC-ADD7-2C87EEAA86EE}" presName="diagram" presStyleCnt="0">
        <dgm:presLayoutVars>
          <dgm:chPref val="1"/>
          <dgm:dir/>
          <dgm:animOne val="branch"/>
          <dgm:animLvl val="lvl"/>
          <dgm:resizeHandles/>
        </dgm:presLayoutVars>
      </dgm:prSet>
      <dgm:spPr/>
      <dgm:t>
        <a:bodyPr/>
        <a:lstStyle/>
        <a:p>
          <a:endParaRPr lang="en-US"/>
        </a:p>
      </dgm:t>
    </dgm:pt>
    <dgm:pt modelId="{CC37BD8C-2D46-40B9-99B7-4270F481A630}" type="pres">
      <dgm:prSet presAssocID="{B53BACF7-6E4A-4A78-98C3-EF6A5D7B22FF}" presName="root" presStyleCnt="0"/>
      <dgm:spPr/>
    </dgm:pt>
    <dgm:pt modelId="{3B9DE0EB-35CC-47E5-BD75-3CEE33297AD0}" type="pres">
      <dgm:prSet presAssocID="{B53BACF7-6E4A-4A78-98C3-EF6A5D7B22FF}" presName="rootComposite" presStyleCnt="0"/>
      <dgm:spPr/>
    </dgm:pt>
    <dgm:pt modelId="{4DD9D72C-BD5B-4529-A068-0EEFD38E95E8}" type="pres">
      <dgm:prSet presAssocID="{B53BACF7-6E4A-4A78-98C3-EF6A5D7B22FF}" presName="rootText" presStyleLbl="node1" presStyleIdx="0" presStyleCnt="2"/>
      <dgm:spPr/>
      <dgm:t>
        <a:bodyPr/>
        <a:lstStyle/>
        <a:p>
          <a:endParaRPr lang="en-US"/>
        </a:p>
      </dgm:t>
    </dgm:pt>
    <dgm:pt modelId="{DA2A8371-3A59-4BEF-B0A9-BD183F3AAFD0}" type="pres">
      <dgm:prSet presAssocID="{B53BACF7-6E4A-4A78-98C3-EF6A5D7B22FF}" presName="rootConnector" presStyleLbl="node1" presStyleIdx="0" presStyleCnt="2"/>
      <dgm:spPr/>
      <dgm:t>
        <a:bodyPr/>
        <a:lstStyle/>
        <a:p>
          <a:endParaRPr lang="en-US"/>
        </a:p>
      </dgm:t>
    </dgm:pt>
    <dgm:pt modelId="{E0994F64-8F7E-4442-8567-FA9483FF591C}" type="pres">
      <dgm:prSet presAssocID="{B53BACF7-6E4A-4A78-98C3-EF6A5D7B22FF}" presName="childShape" presStyleCnt="0"/>
      <dgm:spPr/>
    </dgm:pt>
    <dgm:pt modelId="{FA18B451-7060-412B-A549-6BA4034C0599}" type="pres">
      <dgm:prSet presAssocID="{E72792B1-CA26-4429-A6DE-80A3C7B672E0}" presName="Name13" presStyleLbl="parChTrans1D2" presStyleIdx="0" presStyleCnt="4"/>
      <dgm:spPr/>
      <dgm:t>
        <a:bodyPr/>
        <a:lstStyle/>
        <a:p>
          <a:endParaRPr lang="en-US"/>
        </a:p>
      </dgm:t>
    </dgm:pt>
    <dgm:pt modelId="{8402BE3C-9234-456B-95AD-0A67026D1ECB}" type="pres">
      <dgm:prSet presAssocID="{95ABC334-BA84-424A-80B4-DBC3D4597BB2}" presName="childText" presStyleLbl="bgAcc1" presStyleIdx="0" presStyleCnt="4">
        <dgm:presLayoutVars>
          <dgm:bulletEnabled val="1"/>
        </dgm:presLayoutVars>
      </dgm:prSet>
      <dgm:spPr/>
      <dgm:t>
        <a:bodyPr/>
        <a:lstStyle/>
        <a:p>
          <a:endParaRPr lang="en-US"/>
        </a:p>
      </dgm:t>
    </dgm:pt>
    <dgm:pt modelId="{1A703BF4-735C-4524-9BE0-1417E1A7B7B5}" type="pres">
      <dgm:prSet presAssocID="{C23C73B9-AE38-44A2-A3DF-254ED2D56AE9}" presName="Name13" presStyleLbl="parChTrans1D2" presStyleIdx="1" presStyleCnt="4"/>
      <dgm:spPr/>
      <dgm:t>
        <a:bodyPr/>
        <a:lstStyle/>
        <a:p>
          <a:endParaRPr lang="en-US"/>
        </a:p>
      </dgm:t>
    </dgm:pt>
    <dgm:pt modelId="{F4F5D85C-B00D-40E6-BCEC-7F4D09503B5D}" type="pres">
      <dgm:prSet presAssocID="{9A48A627-9D45-44AF-B8A0-33D0B12AD80B}" presName="childText" presStyleLbl="bgAcc1" presStyleIdx="1" presStyleCnt="4">
        <dgm:presLayoutVars>
          <dgm:bulletEnabled val="1"/>
        </dgm:presLayoutVars>
      </dgm:prSet>
      <dgm:spPr/>
      <dgm:t>
        <a:bodyPr/>
        <a:lstStyle/>
        <a:p>
          <a:endParaRPr lang="en-US"/>
        </a:p>
      </dgm:t>
    </dgm:pt>
    <dgm:pt modelId="{4B418927-891E-49CA-BB4C-5B926371E66A}" type="pres">
      <dgm:prSet presAssocID="{FC8464F9-C831-45C9-BED0-CB766BEF6AE7}" presName="root" presStyleCnt="0"/>
      <dgm:spPr/>
    </dgm:pt>
    <dgm:pt modelId="{F6CF4596-235C-401D-8A84-9210213BF0AC}" type="pres">
      <dgm:prSet presAssocID="{FC8464F9-C831-45C9-BED0-CB766BEF6AE7}" presName="rootComposite" presStyleCnt="0"/>
      <dgm:spPr/>
    </dgm:pt>
    <dgm:pt modelId="{2D828CC8-6342-4130-B9FF-8E22A8536122}" type="pres">
      <dgm:prSet presAssocID="{FC8464F9-C831-45C9-BED0-CB766BEF6AE7}" presName="rootText" presStyleLbl="node1" presStyleIdx="1" presStyleCnt="2"/>
      <dgm:spPr/>
      <dgm:t>
        <a:bodyPr/>
        <a:lstStyle/>
        <a:p>
          <a:endParaRPr lang="en-US"/>
        </a:p>
      </dgm:t>
    </dgm:pt>
    <dgm:pt modelId="{D3BCFC97-727A-4334-A795-DFA5A0232147}" type="pres">
      <dgm:prSet presAssocID="{FC8464F9-C831-45C9-BED0-CB766BEF6AE7}" presName="rootConnector" presStyleLbl="node1" presStyleIdx="1" presStyleCnt="2"/>
      <dgm:spPr/>
      <dgm:t>
        <a:bodyPr/>
        <a:lstStyle/>
        <a:p>
          <a:endParaRPr lang="en-US"/>
        </a:p>
      </dgm:t>
    </dgm:pt>
    <dgm:pt modelId="{8C03C7D4-DCC1-4E4B-8F18-1821EAFBBF82}" type="pres">
      <dgm:prSet presAssocID="{FC8464F9-C831-45C9-BED0-CB766BEF6AE7}" presName="childShape" presStyleCnt="0"/>
      <dgm:spPr/>
    </dgm:pt>
    <dgm:pt modelId="{7C61CDA5-49B7-4439-8A3A-D7165FD7657D}" type="pres">
      <dgm:prSet presAssocID="{3A00F518-D2A7-4324-8CF4-9A6EEE45DE49}" presName="Name13" presStyleLbl="parChTrans1D2" presStyleIdx="2" presStyleCnt="4"/>
      <dgm:spPr/>
      <dgm:t>
        <a:bodyPr/>
        <a:lstStyle/>
        <a:p>
          <a:endParaRPr lang="en-US"/>
        </a:p>
      </dgm:t>
    </dgm:pt>
    <dgm:pt modelId="{38C288E9-5005-4E0A-89F7-D6D853B373F1}" type="pres">
      <dgm:prSet presAssocID="{CB06AE59-2A3A-4DF5-A45E-80B262B7DF9A}" presName="childText" presStyleLbl="bgAcc1" presStyleIdx="2" presStyleCnt="4">
        <dgm:presLayoutVars>
          <dgm:bulletEnabled val="1"/>
        </dgm:presLayoutVars>
      </dgm:prSet>
      <dgm:spPr/>
      <dgm:t>
        <a:bodyPr/>
        <a:lstStyle/>
        <a:p>
          <a:endParaRPr lang="en-US"/>
        </a:p>
      </dgm:t>
    </dgm:pt>
    <dgm:pt modelId="{F4D4C676-B7F3-4E47-998A-C83035D864F7}" type="pres">
      <dgm:prSet presAssocID="{896CCDFF-0F99-4C47-894B-7BB98B90F497}" presName="Name13" presStyleLbl="parChTrans1D2" presStyleIdx="3" presStyleCnt="4"/>
      <dgm:spPr/>
      <dgm:t>
        <a:bodyPr/>
        <a:lstStyle/>
        <a:p>
          <a:endParaRPr lang="en-US"/>
        </a:p>
      </dgm:t>
    </dgm:pt>
    <dgm:pt modelId="{EE7191BC-DA43-4D27-8076-BCC07D717E0A}" type="pres">
      <dgm:prSet presAssocID="{B2EBA089-ECBA-4DD3-8F52-8B11E2A8BB9E}" presName="childText" presStyleLbl="bgAcc1" presStyleIdx="3" presStyleCnt="4">
        <dgm:presLayoutVars>
          <dgm:bulletEnabled val="1"/>
        </dgm:presLayoutVars>
      </dgm:prSet>
      <dgm:spPr/>
      <dgm:t>
        <a:bodyPr/>
        <a:lstStyle/>
        <a:p>
          <a:endParaRPr lang="en-US"/>
        </a:p>
      </dgm:t>
    </dgm:pt>
  </dgm:ptLst>
  <dgm:cxnLst>
    <dgm:cxn modelId="{01CE6578-7AB8-4253-87E0-4B59DF7D9610}" srcId="{30A52DBF-5AE8-41BC-ADD7-2C87EEAA86EE}" destId="{B53BACF7-6E4A-4A78-98C3-EF6A5D7B22FF}" srcOrd="0" destOrd="0" parTransId="{B9652421-E89E-48B9-A39A-4D2079AB7E6D}" sibTransId="{1C38AF67-D892-407B-8F1A-489262D9328A}"/>
    <dgm:cxn modelId="{E20F4328-1AA7-460E-B326-AE1F20DC2D30}" type="presOf" srcId="{3A00F518-D2A7-4324-8CF4-9A6EEE45DE49}" destId="{7C61CDA5-49B7-4439-8A3A-D7165FD7657D}" srcOrd="0" destOrd="0" presId="urn:microsoft.com/office/officeart/2005/8/layout/hierarchy3"/>
    <dgm:cxn modelId="{4B48E2AA-14B5-45CD-9307-9CDB76E932E9}" type="presOf" srcId="{FC8464F9-C831-45C9-BED0-CB766BEF6AE7}" destId="{2D828CC8-6342-4130-B9FF-8E22A8536122}" srcOrd="0" destOrd="0" presId="urn:microsoft.com/office/officeart/2005/8/layout/hierarchy3"/>
    <dgm:cxn modelId="{0D140907-9236-4883-87B0-ACC8A27B546E}" type="presOf" srcId="{E72792B1-CA26-4429-A6DE-80A3C7B672E0}" destId="{FA18B451-7060-412B-A549-6BA4034C0599}" srcOrd="0" destOrd="0" presId="urn:microsoft.com/office/officeart/2005/8/layout/hierarchy3"/>
    <dgm:cxn modelId="{7E98FF3B-EDDB-42F2-B1BD-70042CA8ACE7}" type="presOf" srcId="{30A52DBF-5AE8-41BC-ADD7-2C87EEAA86EE}" destId="{7717BE92-9DFC-4A6A-8C7C-04C611617C98}" srcOrd="0" destOrd="0" presId="urn:microsoft.com/office/officeart/2005/8/layout/hierarchy3"/>
    <dgm:cxn modelId="{A0EAA453-9188-429E-9266-4B8624D377E4}" srcId="{B53BACF7-6E4A-4A78-98C3-EF6A5D7B22FF}" destId="{9A48A627-9D45-44AF-B8A0-33D0B12AD80B}" srcOrd="1" destOrd="0" parTransId="{C23C73B9-AE38-44A2-A3DF-254ED2D56AE9}" sibTransId="{FBD81A20-C424-4F9D-8510-54345C344AA9}"/>
    <dgm:cxn modelId="{5F220D41-1637-434A-A4A5-7BC9DF583916}" type="presOf" srcId="{B53BACF7-6E4A-4A78-98C3-EF6A5D7B22FF}" destId="{DA2A8371-3A59-4BEF-B0A9-BD183F3AAFD0}" srcOrd="1" destOrd="0" presId="urn:microsoft.com/office/officeart/2005/8/layout/hierarchy3"/>
    <dgm:cxn modelId="{78DEFEFF-F580-4413-A338-031347B81BCE}" type="presOf" srcId="{CB06AE59-2A3A-4DF5-A45E-80B262B7DF9A}" destId="{38C288E9-5005-4E0A-89F7-D6D853B373F1}" srcOrd="0" destOrd="0" presId="urn:microsoft.com/office/officeart/2005/8/layout/hierarchy3"/>
    <dgm:cxn modelId="{E79CC32B-450C-4749-8FA1-CB8CC71BC7B1}" type="presOf" srcId="{B2EBA089-ECBA-4DD3-8F52-8B11E2A8BB9E}" destId="{EE7191BC-DA43-4D27-8076-BCC07D717E0A}" srcOrd="0" destOrd="0" presId="urn:microsoft.com/office/officeart/2005/8/layout/hierarchy3"/>
    <dgm:cxn modelId="{0298C806-F777-410D-8B91-4F172FBBEC14}" type="presOf" srcId="{896CCDFF-0F99-4C47-894B-7BB98B90F497}" destId="{F4D4C676-B7F3-4E47-998A-C83035D864F7}" srcOrd="0" destOrd="0" presId="urn:microsoft.com/office/officeart/2005/8/layout/hierarchy3"/>
    <dgm:cxn modelId="{5347DD21-1652-4020-AE55-C42BEA2BD008}" type="presOf" srcId="{B53BACF7-6E4A-4A78-98C3-EF6A5D7B22FF}" destId="{4DD9D72C-BD5B-4529-A068-0EEFD38E95E8}" srcOrd="0" destOrd="0" presId="urn:microsoft.com/office/officeart/2005/8/layout/hierarchy3"/>
    <dgm:cxn modelId="{9FF36005-CE3B-4504-992B-CB01E400493D}" type="presOf" srcId="{C23C73B9-AE38-44A2-A3DF-254ED2D56AE9}" destId="{1A703BF4-735C-4524-9BE0-1417E1A7B7B5}" srcOrd="0" destOrd="0" presId="urn:microsoft.com/office/officeart/2005/8/layout/hierarchy3"/>
    <dgm:cxn modelId="{2F7B97AE-A3B6-4DFB-A76A-3B6577125E30}" srcId="{FC8464F9-C831-45C9-BED0-CB766BEF6AE7}" destId="{B2EBA089-ECBA-4DD3-8F52-8B11E2A8BB9E}" srcOrd="1" destOrd="0" parTransId="{896CCDFF-0F99-4C47-894B-7BB98B90F497}" sibTransId="{79D6CF57-7ABF-4FF1-AB14-C5FA9C25DA19}"/>
    <dgm:cxn modelId="{C0B580EF-DD79-4C04-8B6C-2AD622D8E5A8}" type="presOf" srcId="{FC8464F9-C831-45C9-BED0-CB766BEF6AE7}" destId="{D3BCFC97-727A-4334-A795-DFA5A0232147}" srcOrd="1" destOrd="0" presId="urn:microsoft.com/office/officeart/2005/8/layout/hierarchy3"/>
    <dgm:cxn modelId="{A25A1B22-2B18-4201-9B42-20BD03AA04B9}" srcId="{B53BACF7-6E4A-4A78-98C3-EF6A5D7B22FF}" destId="{95ABC334-BA84-424A-80B4-DBC3D4597BB2}" srcOrd="0" destOrd="0" parTransId="{E72792B1-CA26-4429-A6DE-80A3C7B672E0}" sibTransId="{42ADED4A-8775-4DD4-9DBF-469FD26ACD7F}"/>
    <dgm:cxn modelId="{BC9DBA7A-130A-4A36-BA1D-E37AD9366D1C}" srcId="{FC8464F9-C831-45C9-BED0-CB766BEF6AE7}" destId="{CB06AE59-2A3A-4DF5-A45E-80B262B7DF9A}" srcOrd="0" destOrd="0" parTransId="{3A00F518-D2A7-4324-8CF4-9A6EEE45DE49}" sibTransId="{A974F2EB-6C81-4E9A-AB57-AA82CB08CAB2}"/>
    <dgm:cxn modelId="{9E9CD5F2-43BC-4BFD-9726-C283F03BD9A1}" type="presOf" srcId="{9A48A627-9D45-44AF-B8A0-33D0B12AD80B}" destId="{F4F5D85C-B00D-40E6-BCEC-7F4D09503B5D}" srcOrd="0" destOrd="0" presId="urn:microsoft.com/office/officeart/2005/8/layout/hierarchy3"/>
    <dgm:cxn modelId="{3EF0C12D-6343-460A-8C1A-EE74CB557505}" srcId="{30A52DBF-5AE8-41BC-ADD7-2C87EEAA86EE}" destId="{FC8464F9-C831-45C9-BED0-CB766BEF6AE7}" srcOrd="1" destOrd="0" parTransId="{82DEAFCF-AC52-4C41-96C2-CC5C9D909A7B}" sibTransId="{77802D64-17FB-4B08-AA86-FEBD2C2086F3}"/>
    <dgm:cxn modelId="{7231E6E4-9BDB-4130-A334-98758306008F}" type="presOf" srcId="{95ABC334-BA84-424A-80B4-DBC3D4597BB2}" destId="{8402BE3C-9234-456B-95AD-0A67026D1ECB}" srcOrd="0" destOrd="0" presId="urn:microsoft.com/office/officeart/2005/8/layout/hierarchy3"/>
    <dgm:cxn modelId="{241AA46F-B656-4472-8979-CB64EDCD2739}" type="presParOf" srcId="{7717BE92-9DFC-4A6A-8C7C-04C611617C98}" destId="{CC37BD8C-2D46-40B9-99B7-4270F481A630}" srcOrd="0" destOrd="0" presId="urn:microsoft.com/office/officeart/2005/8/layout/hierarchy3"/>
    <dgm:cxn modelId="{F9AF0041-128C-4FEE-A473-3C63F3E7FC15}" type="presParOf" srcId="{CC37BD8C-2D46-40B9-99B7-4270F481A630}" destId="{3B9DE0EB-35CC-47E5-BD75-3CEE33297AD0}" srcOrd="0" destOrd="0" presId="urn:microsoft.com/office/officeart/2005/8/layout/hierarchy3"/>
    <dgm:cxn modelId="{36DAB830-1281-4F9B-B713-CA9D335F6ADD}" type="presParOf" srcId="{3B9DE0EB-35CC-47E5-BD75-3CEE33297AD0}" destId="{4DD9D72C-BD5B-4529-A068-0EEFD38E95E8}" srcOrd="0" destOrd="0" presId="urn:microsoft.com/office/officeart/2005/8/layout/hierarchy3"/>
    <dgm:cxn modelId="{FDE35719-6D85-49F1-9FA5-8F474266F619}" type="presParOf" srcId="{3B9DE0EB-35CC-47E5-BD75-3CEE33297AD0}" destId="{DA2A8371-3A59-4BEF-B0A9-BD183F3AAFD0}" srcOrd="1" destOrd="0" presId="urn:microsoft.com/office/officeart/2005/8/layout/hierarchy3"/>
    <dgm:cxn modelId="{95060BC8-E120-4308-AF9A-FF0D8D639FF6}" type="presParOf" srcId="{CC37BD8C-2D46-40B9-99B7-4270F481A630}" destId="{E0994F64-8F7E-4442-8567-FA9483FF591C}" srcOrd="1" destOrd="0" presId="urn:microsoft.com/office/officeart/2005/8/layout/hierarchy3"/>
    <dgm:cxn modelId="{18C49DA6-8E1B-41A9-98D3-83623DFE99F0}" type="presParOf" srcId="{E0994F64-8F7E-4442-8567-FA9483FF591C}" destId="{FA18B451-7060-412B-A549-6BA4034C0599}" srcOrd="0" destOrd="0" presId="urn:microsoft.com/office/officeart/2005/8/layout/hierarchy3"/>
    <dgm:cxn modelId="{8CED42F9-3733-4488-9E29-724DD6F8A1C4}" type="presParOf" srcId="{E0994F64-8F7E-4442-8567-FA9483FF591C}" destId="{8402BE3C-9234-456B-95AD-0A67026D1ECB}" srcOrd="1" destOrd="0" presId="urn:microsoft.com/office/officeart/2005/8/layout/hierarchy3"/>
    <dgm:cxn modelId="{1C64F723-CE0A-42BF-BACA-3F692A8B4F7F}" type="presParOf" srcId="{E0994F64-8F7E-4442-8567-FA9483FF591C}" destId="{1A703BF4-735C-4524-9BE0-1417E1A7B7B5}" srcOrd="2" destOrd="0" presId="urn:microsoft.com/office/officeart/2005/8/layout/hierarchy3"/>
    <dgm:cxn modelId="{A59656E6-EFF7-4ED0-816B-FC3E88AC8583}" type="presParOf" srcId="{E0994F64-8F7E-4442-8567-FA9483FF591C}" destId="{F4F5D85C-B00D-40E6-BCEC-7F4D09503B5D}" srcOrd="3" destOrd="0" presId="urn:microsoft.com/office/officeart/2005/8/layout/hierarchy3"/>
    <dgm:cxn modelId="{D62231EF-302B-469E-BE76-DDAEA8ECFA62}" type="presParOf" srcId="{7717BE92-9DFC-4A6A-8C7C-04C611617C98}" destId="{4B418927-891E-49CA-BB4C-5B926371E66A}" srcOrd="1" destOrd="0" presId="urn:microsoft.com/office/officeart/2005/8/layout/hierarchy3"/>
    <dgm:cxn modelId="{0AE32C9A-4DA8-476D-851D-209242D45E13}" type="presParOf" srcId="{4B418927-891E-49CA-BB4C-5B926371E66A}" destId="{F6CF4596-235C-401D-8A84-9210213BF0AC}" srcOrd="0" destOrd="0" presId="urn:microsoft.com/office/officeart/2005/8/layout/hierarchy3"/>
    <dgm:cxn modelId="{7B70DEDE-EA99-44F6-9D2E-FCD845E13E4F}" type="presParOf" srcId="{F6CF4596-235C-401D-8A84-9210213BF0AC}" destId="{2D828CC8-6342-4130-B9FF-8E22A8536122}" srcOrd="0" destOrd="0" presId="urn:microsoft.com/office/officeart/2005/8/layout/hierarchy3"/>
    <dgm:cxn modelId="{0E652AFF-06DB-4B25-B617-6262ECC8A8DB}" type="presParOf" srcId="{F6CF4596-235C-401D-8A84-9210213BF0AC}" destId="{D3BCFC97-727A-4334-A795-DFA5A0232147}" srcOrd="1" destOrd="0" presId="urn:microsoft.com/office/officeart/2005/8/layout/hierarchy3"/>
    <dgm:cxn modelId="{7136623B-3132-476B-AA9A-0044BD772F5C}" type="presParOf" srcId="{4B418927-891E-49CA-BB4C-5B926371E66A}" destId="{8C03C7D4-DCC1-4E4B-8F18-1821EAFBBF82}" srcOrd="1" destOrd="0" presId="urn:microsoft.com/office/officeart/2005/8/layout/hierarchy3"/>
    <dgm:cxn modelId="{18CB24F5-1D20-4C55-8855-E6A7D52BCC2E}" type="presParOf" srcId="{8C03C7D4-DCC1-4E4B-8F18-1821EAFBBF82}" destId="{7C61CDA5-49B7-4439-8A3A-D7165FD7657D}" srcOrd="0" destOrd="0" presId="urn:microsoft.com/office/officeart/2005/8/layout/hierarchy3"/>
    <dgm:cxn modelId="{43E59CCC-6245-4425-92F4-A73186DBDDD9}" type="presParOf" srcId="{8C03C7D4-DCC1-4E4B-8F18-1821EAFBBF82}" destId="{38C288E9-5005-4E0A-89F7-D6D853B373F1}" srcOrd="1" destOrd="0" presId="urn:microsoft.com/office/officeart/2005/8/layout/hierarchy3"/>
    <dgm:cxn modelId="{69F283E1-7FB0-4AAF-A641-3ABA5CEABAF6}" type="presParOf" srcId="{8C03C7D4-DCC1-4E4B-8F18-1821EAFBBF82}" destId="{F4D4C676-B7F3-4E47-998A-C83035D864F7}" srcOrd="2" destOrd="0" presId="urn:microsoft.com/office/officeart/2005/8/layout/hierarchy3"/>
    <dgm:cxn modelId="{19832D06-1713-4867-8120-CC9D1B5073C2}" type="presParOf" srcId="{8C03C7D4-DCC1-4E4B-8F18-1821EAFBBF82}" destId="{EE7191BC-DA43-4D27-8076-BCC07D717E0A}"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798349D-AA18-445C-B7F3-72DF6A4BDACD}" type="datetimeFigureOut">
              <a:rPr lang="en-US"/>
              <a:pPr>
                <a:defRPr/>
              </a:pPr>
              <a:t>8/8/2019</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6399D97-5215-4E9F-AA78-9005D9025778}" type="slidenum">
              <a:rPr lang="en-CA"/>
              <a:pPr>
                <a:defRPr/>
              </a:pPr>
              <a:t>‹#›</a:t>
            </a:fld>
            <a:endParaRPr lang="en-CA" dirty="0"/>
          </a:p>
        </p:txBody>
      </p:sp>
    </p:spTree>
    <p:extLst>
      <p:ext uri="{BB962C8B-B14F-4D97-AF65-F5344CB8AC3E}">
        <p14:creationId xmlns:p14="http://schemas.microsoft.com/office/powerpoint/2010/main" val="373478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Meeting Management workshop. You are on your first project and you have to organize and manage the project kick-off meeting. What do you do first? Do you create the agenda or the invitation list? How do you run a meeting? What preparation do you need? All of these are valid and real questions you, as the meeting manager, must address. There is no doubt about it. Meetings require skill and technique in order for the meeting to achieve its purpose. Disorganized and poorly managed meetings waste time and hurt your credibility as a meeting manager. Consistently leaving a poor impression with the attendees will haunt you if left unchecked.  </a:t>
            </a:r>
          </a:p>
          <a:p>
            <a:r>
              <a:rPr lang="en-US" dirty="0" smtClean="0"/>
              <a:t>This training course is designed to give you the basic tools you need to initiate and manage your meetings. You will learn planning and leading techniques that will give you the confidence to run a meeting that will engage your attendees and leave a positive and lasting impression. This is a hands-on workshop and your participation will help make it a valuable experience. Use this time to begin the process of developing your skills along with other participants who share the same desire to improve their meeting management skills. </a:t>
            </a:r>
          </a:p>
          <a:p>
            <a:r>
              <a:rPr lang="en-US" dirty="0" smtClean="0"/>
              <a:t>Before we begin, let’s get to know each other better. Since we will be spending most of today working with each other, it is worth the time to share some things about ourselves now, making it easier to engage in the course. </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2</a:t>
            </a:fld>
            <a:endParaRPr lang="en-CA" dirty="0"/>
          </a:p>
        </p:txBody>
      </p:sp>
    </p:spTree>
    <p:extLst>
      <p:ext uri="{BB962C8B-B14F-4D97-AF65-F5344CB8AC3E}">
        <p14:creationId xmlns:p14="http://schemas.microsoft.com/office/powerpoint/2010/main" val="255035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smtClean="0">
                <a:solidFill>
                  <a:schemeClr val="tx1"/>
                </a:solidFill>
                <a:effectLst/>
                <a:latin typeface="+mn-lt"/>
                <a:ea typeface="+mn-ea"/>
                <a:cs typeface="+mn-cs"/>
              </a:rPr>
              <a:t>Extra touches make your meeting more meaningful to your participants. Your handout from the last lesson outlines some items you can incorporate in you meeting set up. Let review some of the extra touches:</a:t>
            </a:r>
          </a:p>
          <a:p>
            <a:pPr lvl="0"/>
            <a:r>
              <a:rPr lang="en-US" sz="1200" kern="1200" dirty="0" smtClean="0">
                <a:solidFill>
                  <a:schemeClr val="tx1"/>
                </a:solidFill>
                <a:effectLst/>
                <a:latin typeface="+mn-lt"/>
                <a:ea typeface="+mn-ea"/>
                <a:cs typeface="+mn-cs"/>
              </a:rPr>
              <a:t>Name tents already printed and set up on the tables</a:t>
            </a:r>
          </a:p>
          <a:p>
            <a:pPr lvl="0"/>
            <a:r>
              <a:rPr lang="en-US" sz="1200" kern="1200" dirty="0" smtClean="0">
                <a:solidFill>
                  <a:schemeClr val="tx1"/>
                </a:solidFill>
                <a:effectLst/>
                <a:latin typeface="+mn-lt"/>
                <a:ea typeface="+mn-ea"/>
                <a:cs typeface="+mn-cs"/>
              </a:rPr>
              <a:t>Table with name tags for each participant already printed</a:t>
            </a:r>
          </a:p>
          <a:p>
            <a:pPr lvl="0"/>
            <a:r>
              <a:rPr lang="en-US" sz="1200" kern="1200" dirty="0" smtClean="0">
                <a:solidFill>
                  <a:schemeClr val="tx1"/>
                </a:solidFill>
                <a:effectLst/>
                <a:latin typeface="+mn-lt"/>
                <a:ea typeface="+mn-ea"/>
                <a:cs typeface="+mn-cs"/>
              </a:rPr>
              <a:t>Projector on with a welcome message illuminating on the screen</a:t>
            </a:r>
          </a:p>
          <a:p>
            <a:pPr lvl="0"/>
            <a:r>
              <a:rPr lang="en-US" sz="1200" kern="1200" dirty="0" smtClean="0">
                <a:solidFill>
                  <a:schemeClr val="tx1"/>
                </a:solidFill>
                <a:effectLst/>
                <a:latin typeface="+mn-lt"/>
                <a:ea typeface="+mn-ea"/>
                <a:cs typeface="+mn-cs"/>
              </a:rPr>
              <a:t>Signage outside the meeting room professionally done</a:t>
            </a:r>
          </a:p>
          <a:p>
            <a:pPr lvl="0"/>
            <a:r>
              <a:rPr lang="en-US" sz="1200" kern="1200" dirty="0" smtClean="0">
                <a:solidFill>
                  <a:schemeClr val="tx1"/>
                </a:solidFill>
                <a:effectLst/>
                <a:latin typeface="+mn-lt"/>
                <a:ea typeface="+mn-ea"/>
                <a:cs typeface="+mn-cs"/>
              </a:rPr>
              <a:t>Keepsake or logo item at each place setting</a:t>
            </a:r>
          </a:p>
          <a:p>
            <a:pPr lvl="0"/>
            <a:r>
              <a:rPr lang="en-US" sz="1200" kern="1200" dirty="0" smtClean="0">
                <a:solidFill>
                  <a:schemeClr val="tx1"/>
                </a:solidFill>
                <a:effectLst/>
                <a:latin typeface="+mn-lt"/>
                <a:ea typeface="+mn-ea"/>
                <a:cs typeface="+mn-cs"/>
              </a:rPr>
              <a:t>Music before meeting starts and during breaks</a:t>
            </a:r>
          </a:p>
          <a:p>
            <a:pPr lvl="0"/>
            <a:r>
              <a:rPr lang="en-US" sz="1200" kern="1200" dirty="0" smtClean="0">
                <a:solidFill>
                  <a:schemeClr val="tx1"/>
                </a:solidFill>
                <a:effectLst/>
                <a:latin typeface="+mn-lt"/>
                <a:ea typeface="+mn-ea"/>
                <a:cs typeface="+mn-cs"/>
              </a:rPr>
              <a:t>Folder with all meeting materials inside (i.e. agenda, handouts, etc.)</a:t>
            </a:r>
          </a:p>
          <a:p>
            <a:pPr lvl="0"/>
            <a:r>
              <a:rPr lang="en-US" sz="1200" kern="1200" dirty="0" smtClean="0">
                <a:solidFill>
                  <a:schemeClr val="tx1"/>
                </a:solidFill>
                <a:effectLst/>
                <a:latin typeface="+mn-lt"/>
                <a:ea typeface="+mn-ea"/>
                <a:cs typeface="+mn-cs"/>
              </a:rPr>
              <a:t>Candy or mints at the tables</a:t>
            </a:r>
          </a:p>
          <a:p>
            <a:pPr lvl="0"/>
            <a:r>
              <a:rPr lang="en-US" sz="1200" kern="1200" dirty="0" smtClean="0">
                <a:solidFill>
                  <a:schemeClr val="tx1"/>
                </a:solidFill>
                <a:effectLst/>
                <a:latin typeface="+mn-lt"/>
                <a:ea typeface="+mn-ea"/>
                <a:cs typeface="+mn-cs"/>
              </a:rPr>
              <a:t>Posters or visual aids posted around the meeting room (professionally done looks better)</a:t>
            </a:r>
          </a:p>
          <a:p>
            <a:pPr lvl="0"/>
            <a:r>
              <a:rPr lang="en-US" sz="1200" kern="1200" dirty="0" smtClean="0">
                <a:solidFill>
                  <a:schemeClr val="tx1"/>
                </a:solidFill>
                <a:effectLst/>
                <a:latin typeface="+mn-lt"/>
                <a:ea typeface="+mn-ea"/>
                <a:cs typeface="+mn-cs"/>
              </a:rPr>
              <a:t>Video playing relevant materials on the screen before meeting starts</a:t>
            </a:r>
          </a:p>
          <a:p>
            <a:pPr lvl="0"/>
            <a:r>
              <a:rPr lang="en-US" sz="1200" kern="1200" dirty="0" smtClean="0">
                <a:solidFill>
                  <a:schemeClr val="tx1"/>
                </a:solidFill>
                <a:effectLst/>
                <a:latin typeface="+mn-lt"/>
                <a:ea typeface="+mn-ea"/>
                <a:cs typeface="+mn-cs"/>
              </a:rPr>
              <a:t>Coat rack during winter months</a:t>
            </a:r>
          </a:p>
          <a:p>
            <a:r>
              <a:rPr lang="en-US" sz="1200" kern="1200" dirty="0" smtClean="0">
                <a:solidFill>
                  <a:schemeClr val="tx1"/>
                </a:solidFill>
                <a:effectLst/>
                <a:latin typeface="+mn-lt"/>
                <a:ea typeface="+mn-ea"/>
                <a:cs typeface="+mn-cs"/>
              </a:rPr>
              <a:t>When it comes to adding the extra touches, be sure to gauge the audience and meeting purpose and plan accordingly. You do not want to create a celebratory experience when the meeting is about cutting costs, etc. Otherwise, going the extra mile helps to make your meeting more effective by creating a personalized environment. </a:t>
            </a:r>
            <a:endParaRPr lang="en-US" sz="1200" kern="1200" dirty="0">
              <a:solidFill>
                <a:schemeClr val="tx1"/>
              </a:solidFill>
              <a:effectLst/>
              <a:latin typeface="+mn-lt"/>
              <a:ea typeface="+mn-ea"/>
              <a:cs typeface="+mn-cs"/>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A14111-B1F8-45F0-91FA-776A12326FFC}" type="slidenum">
              <a:rPr lang="en-CA" smtClean="0"/>
              <a:pPr eaLnBrk="1" hangingPunct="1"/>
              <a:t>30</a:t>
            </a:fld>
            <a:endParaRPr lang="en-CA" dirty="0" smtClean="0"/>
          </a:p>
        </p:txBody>
      </p:sp>
    </p:spTree>
    <p:extLst>
      <p:ext uri="{BB962C8B-B14F-4D97-AF65-F5344CB8AC3E}">
        <p14:creationId xmlns:p14="http://schemas.microsoft.com/office/powerpoint/2010/main" val="1983277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200" kern="1200" dirty="0" smtClean="0">
                <a:solidFill>
                  <a:schemeClr val="tx1"/>
                </a:solidFill>
                <a:effectLst/>
                <a:latin typeface="+mn-lt"/>
                <a:ea typeface="+mn-ea"/>
                <a:cs typeface="+mn-cs"/>
              </a:rPr>
              <a:t>The types of activities that are involved in your meeting could help you determine the physical setup. However, before you think further on this topic, let us review some basic setups. </a:t>
            </a:r>
          </a:p>
          <a:p>
            <a:pPr lvl="0"/>
            <a:r>
              <a:rPr lang="en-US" sz="1200" b="1" kern="1200" dirty="0" smtClean="0">
                <a:solidFill>
                  <a:schemeClr val="tx1"/>
                </a:solidFill>
                <a:effectLst/>
                <a:latin typeface="+mn-lt"/>
                <a:ea typeface="+mn-ea"/>
                <a:cs typeface="+mn-cs"/>
              </a:rPr>
              <a:t>Conference style seating:</a:t>
            </a:r>
            <a:r>
              <a:rPr lang="en-US" sz="1200" kern="1200" dirty="0" smtClean="0">
                <a:solidFill>
                  <a:schemeClr val="tx1"/>
                </a:solidFill>
                <a:effectLst/>
                <a:latin typeface="+mn-lt"/>
                <a:ea typeface="+mn-ea"/>
                <a:cs typeface="+mn-cs"/>
              </a:rPr>
              <a:t> this is the basic long rectangular or oval shaped table. This type of setup is good for short meetings with less than 30 participants. You would use this for small training sessions and close interactions.</a:t>
            </a:r>
          </a:p>
          <a:p>
            <a:pPr lvl="0"/>
            <a:r>
              <a:rPr lang="en-US" sz="1200" b="1" kern="1200" dirty="0" smtClean="0">
                <a:solidFill>
                  <a:schemeClr val="tx1"/>
                </a:solidFill>
                <a:effectLst/>
                <a:latin typeface="+mn-lt"/>
                <a:ea typeface="+mn-ea"/>
                <a:cs typeface="+mn-cs"/>
              </a:rPr>
              <a:t>U-shape seating:</a:t>
            </a:r>
            <a:r>
              <a:rPr lang="en-US" sz="1200" kern="1200" dirty="0" smtClean="0">
                <a:solidFill>
                  <a:schemeClr val="tx1"/>
                </a:solidFill>
                <a:effectLst/>
                <a:latin typeface="+mn-lt"/>
                <a:ea typeface="+mn-ea"/>
                <a:cs typeface="+mn-cs"/>
              </a:rPr>
              <a:t> this is a setup where the tables form a U shape. This is effective where face-to-face interaction is desired. This set up also accommodates larger groups.</a:t>
            </a:r>
          </a:p>
          <a:p>
            <a:pPr lvl="0"/>
            <a:r>
              <a:rPr lang="en-US" sz="1200" b="1" kern="1200" dirty="0" smtClean="0">
                <a:solidFill>
                  <a:schemeClr val="tx1"/>
                </a:solidFill>
                <a:effectLst/>
                <a:latin typeface="+mn-lt"/>
                <a:ea typeface="+mn-ea"/>
                <a:cs typeface="+mn-cs"/>
              </a:rPr>
              <a:t>T-Shape seating:</a:t>
            </a:r>
            <a:r>
              <a:rPr lang="en-US" sz="1200" kern="1200" dirty="0" smtClean="0">
                <a:solidFill>
                  <a:schemeClr val="tx1"/>
                </a:solidFill>
                <a:effectLst/>
                <a:latin typeface="+mn-lt"/>
                <a:ea typeface="+mn-ea"/>
                <a:cs typeface="+mn-cs"/>
              </a:rPr>
              <a:t> this design sets up the tables in a T shape. This is also used for face-to-face and large group meetings; however, this shape allows for a leaders to sit at the cross point </a:t>
            </a:r>
          </a:p>
          <a:p>
            <a:pPr lvl="0"/>
            <a:r>
              <a:rPr lang="en-US" sz="1200" b="1" kern="1200" dirty="0" smtClean="0">
                <a:solidFill>
                  <a:schemeClr val="tx1"/>
                </a:solidFill>
                <a:effectLst/>
                <a:latin typeface="+mn-lt"/>
                <a:ea typeface="+mn-ea"/>
                <a:cs typeface="+mn-cs"/>
              </a:rPr>
              <a:t>Classroom style seating:</a:t>
            </a:r>
            <a:r>
              <a:rPr lang="en-US" sz="1200" kern="1200" dirty="0" smtClean="0">
                <a:solidFill>
                  <a:schemeClr val="tx1"/>
                </a:solidFill>
                <a:effectLst/>
                <a:latin typeface="+mn-lt"/>
                <a:ea typeface="+mn-ea"/>
                <a:cs typeface="+mn-cs"/>
              </a:rPr>
              <a:t> this type of seating is best when learning is going to take place and the participants need to take notes. This style can be used for both large and small groups.</a:t>
            </a:r>
          </a:p>
          <a:p>
            <a:r>
              <a:rPr lang="en-US" sz="1200" kern="1200" dirty="0" smtClean="0">
                <a:solidFill>
                  <a:schemeClr val="tx1"/>
                </a:solidFill>
                <a:effectLst/>
                <a:latin typeface="+mn-lt"/>
                <a:ea typeface="+mn-ea"/>
                <a:cs typeface="+mn-cs"/>
              </a:rPr>
              <a:t>Knowing the various styles of seating arrangements helps to determine which to use based on the activity. Below are some suggestions:</a:t>
            </a:r>
          </a:p>
          <a:p>
            <a:pPr lvl="0"/>
            <a:r>
              <a:rPr lang="en-US" sz="1200" kern="1200" dirty="0" smtClean="0">
                <a:solidFill>
                  <a:schemeClr val="tx1"/>
                </a:solidFill>
                <a:effectLst/>
                <a:latin typeface="+mn-lt"/>
                <a:ea typeface="+mn-ea"/>
                <a:cs typeface="+mn-cs"/>
              </a:rPr>
              <a:t>Planning meeting: conference style seating</a:t>
            </a:r>
          </a:p>
          <a:p>
            <a:pPr lvl="0"/>
            <a:r>
              <a:rPr lang="en-US" sz="1200" kern="1200" dirty="0" smtClean="0">
                <a:solidFill>
                  <a:schemeClr val="tx1"/>
                </a:solidFill>
                <a:effectLst/>
                <a:latin typeface="+mn-lt"/>
                <a:ea typeface="+mn-ea"/>
                <a:cs typeface="+mn-cs"/>
              </a:rPr>
              <a:t>Product sales training: classroom style seating</a:t>
            </a:r>
          </a:p>
          <a:p>
            <a:pPr lvl="0"/>
            <a:r>
              <a:rPr lang="en-US" sz="1200" kern="1200" dirty="0" smtClean="0">
                <a:solidFill>
                  <a:schemeClr val="tx1"/>
                </a:solidFill>
                <a:effectLst/>
                <a:latin typeface="+mn-lt"/>
                <a:ea typeface="+mn-ea"/>
                <a:cs typeface="+mn-cs"/>
              </a:rPr>
              <a:t>Strategy sharing meeting: T-shape style seating</a:t>
            </a:r>
          </a:p>
          <a:p>
            <a:pPr lvl="0"/>
            <a:r>
              <a:rPr lang="en-US" sz="1200" kern="1200" dirty="0" smtClean="0">
                <a:solidFill>
                  <a:schemeClr val="tx1"/>
                </a:solidFill>
                <a:effectLst/>
                <a:latin typeface="+mn-lt"/>
                <a:ea typeface="+mn-ea"/>
                <a:cs typeface="+mn-cs"/>
              </a:rPr>
              <a:t>Project update meeting: U-shape style seating</a:t>
            </a:r>
          </a:p>
          <a:p>
            <a:r>
              <a:rPr lang="en-US" sz="1200" kern="1200" dirty="0" smtClean="0">
                <a:solidFill>
                  <a:schemeClr val="tx1"/>
                </a:solidFill>
                <a:effectLst/>
                <a:latin typeface="+mn-lt"/>
                <a:ea typeface="+mn-ea"/>
                <a:cs typeface="+mn-cs"/>
              </a:rPr>
              <a:t>The physical arrangement of the meeting room should always focus on providing a comfortable set up where all participants are able to view the presenter, other participants, screens, and flipchart and whiteboards. </a:t>
            </a:r>
            <a:endParaRPr lang="en-US" sz="1200" kern="1200" dirty="0">
              <a:solidFill>
                <a:schemeClr val="tx1"/>
              </a:solidFill>
              <a:effectLst/>
              <a:latin typeface="+mn-lt"/>
              <a:ea typeface="+mn-ea"/>
              <a:cs typeface="+mn-cs"/>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C3F436-7031-4190-A091-2BC8688A8CA5}" type="slidenum">
              <a:rPr lang="en-CA" smtClean="0"/>
              <a:pPr eaLnBrk="1" hangingPunct="1"/>
              <a:t>31</a:t>
            </a:fld>
            <a:endParaRPr lang="en-CA" dirty="0" smtClean="0"/>
          </a:p>
        </p:txBody>
      </p:sp>
    </p:spTree>
    <p:extLst>
      <p:ext uri="{BB962C8B-B14F-4D97-AF65-F5344CB8AC3E}">
        <p14:creationId xmlns:p14="http://schemas.microsoft.com/office/powerpoint/2010/main" val="360415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kern="1200" dirty="0" smtClean="0">
                <a:solidFill>
                  <a:schemeClr val="tx1"/>
                </a:solidFill>
                <a:effectLst/>
                <a:latin typeface="+mn-lt"/>
                <a:ea typeface="+mn-ea"/>
                <a:cs typeface="+mn-cs"/>
              </a:rPr>
              <a:t>Electronics in meetings bring a wealth of advantages if used properly. Technology has increased the reach of the meeting room into the virtual world. You are capable of connecting with participants anywhere in the world. Technology also expands your ability to disseminate and record information. This lesson presents an overview of the various tools you can employ in your next meeting.</a:t>
            </a:r>
          </a:p>
          <a:p>
            <a:pPr lvl="0"/>
            <a:r>
              <a:rPr lang="en-US" sz="1200" b="1" kern="1200" dirty="0" smtClean="0">
                <a:solidFill>
                  <a:schemeClr val="tx1"/>
                </a:solidFill>
                <a:effectLst/>
                <a:latin typeface="+mn-lt"/>
                <a:ea typeface="+mn-ea"/>
                <a:cs typeface="+mn-cs"/>
              </a:rPr>
              <a:t>Presentation program:</a:t>
            </a:r>
            <a:r>
              <a:rPr lang="en-US" sz="1200" kern="1200" dirty="0" smtClean="0">
                <a:solidFill>
                  <a:schemeClr val="tx1"/>
                </a:solidFill>
                <a:effectLst/>
                <a:latin typeface="+mn-lt"/>
                <a:ea typeface="+mn-ea"/>
                <a:cs typeface="+mn-cs"/>
              </a:rPr>
              <a:t> programs like Microsoft Power Point help to organize your materials into one file. Once the information is in the presentation program, you can make handouts that you can give to your participants as an agenda.</a:t>
            </a:r>
          </a:p>
          <a:p>
            <a:pPr lvl="0"/>
            <a:r>
              <a:rPr lang="en-US" sz="1200" b="1" kern="1200" dirty="0" smtClean="0">
                <a:solidFill>
                  <a:schemeClr val="tx1"/>
                </a:solidFill>
                <a:effectLst/>
                <a:latin typeface="+mn-lt"/>
                <a:ea typeface="+mn-ea"/>
                <a:cs typeface="+mn-cs"/>
              </a:rPr>
              <a:t>Electronic whiteboard:</a:t>
            </a:r>
            <a:r>
              <a:rPr lang="en-US" sz="1200" kern="1200" dirty="0" smtClean="0">
                <a:solidFill>
                  <a:schemeClr val="tx1"/>
                </a:solidFill>
                <a:effectLst/>
                <a:latin typeface="+mn-lt"/>
                <a:ea typeface="+mn-ea"/>
                <a:cs typeface="+mn-cs"/>
              </a:rPr>
              <a:t> an electronic whiteboard is an efficient way to write and record ideas all with one source. The electronic device acts like a normal whiteboard, but uses special electronic markers. This electronic device also records the items written on the board for referencing later.</a:t>
            </a:r>
          </a:p>
          <a:p>
            <a:pPr lvl="0"/>
            <a:r>
              <a:rPr lang="en-US" sz="1200" b="1" kern="1200" dirty="0" smtClean="0">
                <a:solidFill>
                  <a:schemeClr val="tx1"/>
                </a:solidFill>
                <a:effectLst/>
                <a:latin typeface="+mn-lt"/>
                <a:ea typeface="+mn-ea"/>
                <a:cs typeface="+mn-cs"/>
              </a:rPr>
              <a:t>Web meeting programs:</a:t>
            </a:r>
            <a:r>
              <a:rPr lang="en-US" sz="1200" kern="1200" dirty="0" smtClean="0">
                <a:solidFill>
                  <a:schemeClr val="tx1"/>
                </a:solidFill>
                <a:effectLst/>
                <a:latin typeface="+mn-lt"/>
                <a:ea typeface="+mn-ea"/>
                <a:cs typeface="+mn-cs"/>
              </a:rPr>
              <a:t> programs similar to Microsoft Live Meeting allow you to conduct your meeting via the Internet. Voice, images from your desktop, and a web cam view of the meeting room and the individual. </a:t>
            </a:r>
          </a:p>
          <a:p>
            <a:pPr lvl="0"/>
            <a:r>
              <a:rPr lang="en-US" sz="1200" b="1" kern="1200" dirty="0" smtClean="0">
                <a:solidFill>
                  <a:schemeClr val="tx1"/>
                </a:solidFill>
                <a:effectLst/>
                <a:latin typeface="+mn-lt"/>
                <a:ea typeface="+mn-ea"/>
                <a:cs typeface="+mn-cs"/>
              </a:rPr>
              <a:t>Video conferencing</a:t>
            </a:r>
            <a:r>
              <a:rPr lang="en-US" sz="1200" kern="1200" dirty="0" smtClean="0">
                <a:solidFill>
                  <a:schemeClr val="tx1"/>
                </a:solidFill>
                <a:effectLst/>
                <a:latin typeface="+mn-lt"/>
                <a:ea typeface="+mn-ea"/>
                <a:cs typeface="+mn-cs"/>
              </a:rPr>
              <a:t>: this dedicated line uses cameras and television screens to connect two or more remote sites into one meeting.</a:t>
            </a:r>
          </a:p>
          <a:p>
            <a:pPr lvl="0"/>
            <a:r>
              <a:rPr lang="en-US" sz="1200" b="1" kern="1200" dirty="0" smtClean="0">
                <a:solidFill>
                  <a:schemeClr val="tx1"/>
                </a:solidFill>
                <a:effectLst/>
                <a:latin typeface="+mn-lt"/>
                <a:ea typeface="+mn-ea"/>
                <a:cs typeface="+mn-cs"/>
              </a:rPr>
              <a:t>Telephone conferencing:</a:t>
            </a:r>
            <a:r>
              <a:rPr lang="en-US" sz="1200" kern="1200" dirty="0" smtClean="0">
                <a:solidFill>
                  <a:schemeClr val="tx1"/>
                </a:solidFill>
                <a:effectLst/>
                <a:latin typeface="+mn-lt"/>
                <a:ea typeface="+mn-ea"/>
                <a:cs typeface="+mn-cs"/>
              </a:rPr>
              <a:t> this is a dedicated telephone line where many participants call in and participate in the meeting.</a:t>
            </a:r>
          </a:p>
          <a:p>
            <a:r>
              <a:rPr lang="en-US" sz="1200" kern="1200" dirty="0" smtClean="0">
                <a:solidFill>
                  <a:schemeClr val="tx1"/>
                </a:solidFill>
                <a:effectLst/>
                <a:latin typeface="+mn-lt"/>
                <a:ea typeface="+mn-ea"/>
                <a:cs typeface="+mn-cs"/>
              </a:rPr>
              <a:t>There a many variations of the electronic tools listed in the lesson that you can use. You can have your company purchase these programs or use a pay-as-you-go product from an online vendor. Choosing the type of electronic tool depends on the audience, distance and technological capabilities of the meeting place. </a:t>
            </a:r>
          </a:p>
          <a:p>
            <a:pPr eaLnBrk="1" hangingPunct="1">
              <a:spcBef>
                <a:spcPct val="0"/>
              </a:spcBef>
            </a:pPr>
            <a:endParaRPr lang="en-CA"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23480E-1CB9-499D-A2F8-A06074133952}" type="slidenum">
              <a:rPr lang="en-CA" smtClean="0"/>
              <a:pPr eaLnBrk="1" hangingPunct="1"/>
              <a:t>41</a:t>
            </a:fld>
            <a:endParaRPr lang="en-CA" dirty="0" smtClean="0"/>
          </a:p>
        </p:txBody>
      </p:sp>
    </p:spTree>
    <p:extLst>
      <p:ext uri="{BB962C8B-B14F-4D97-AF65-F5344CB8AC3E}">
        <p14:creationId xmlns:p14="http://schemas.microsoft.com/office/powerpoint/2010/main" val="255489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The most important thing to consider when dealing with electronic meeting tools is your ability to use and troubleshoot them. Many things could affect the performance of the tools. You must be comfortable enough with the technology to deal with the unexpected. In order to avoid embarrassing issues during the meeting, you should test all systems and make sure your Information Technology (IT) department supports them. In fact, you should always run your technology plans with your IT. They may need to do some backend things to help support your video or web conferencing tool. Before you try using a new tool, get some training and practice. Understanding your electronic tool could take some reading and practice. Test the program with someone you know. Practice using the tool in smaller, more personal meetings before you decides to do it in a larger meeting with outside guests. </a:t>
            </a:r>
          </a:p>
          <a:p>
            <a:r>
              <a:rPr lang="en-US" sz="1200" kern="1200" dirty="0" smtClean="0">
                <a:solidFill>
                  <a:schemeClr val="tx1"/>
                </a:solidFill>
                <a:effectLst/>
                <a:latin typeface="+mn-lt"/>
                <a:ea typeface="+mn-ea"/>
                <a:cs typeface="+mn-cs"/>
              </a:rPr>
              <a:t>Avoid using technology just for the sake of using it. Use it only when it is necessary. Make sure that the participants who will need to use the tools to participate are capable of using it themselves. The last thing you want is someone telling you in the middle of the meeting that they do not know how to launch the program. Here is a quick list of things to consider if you plan to use technology:</a:t>
            </a:r>
          </a:p>
          <a:p>
            <a:pPr lvl="0"/>
            <a:r>
              <a:rPr lang="en-US" sz="1200" kern="1200" dirty="0" smtClean="0">
                <a:solidFill>
                  <a:schemeClr val="tx1"/>
                </a:solidFill>
                <a:effectLst/>
                <a:latin typeface="+mn-lt"/>
                <a:ea typeface="+mn-ea"/>
                <a:cs typeface="+mn-cs"/>
              </a:rPr>
              <a:t>Is the complexity of adding the technology outweighing the potential glitches?</a:t>
            </a:r>
          </a:p>
          <a:p>
            <a:pPr lvl="0"/>
            <a:r>
              <a:rPr lang="en-US" sz="1200" kern="1200" dirty="0" smtClean="0">
                <a:solidFill>
                  <a:schemeClr val="tx1"/>
                </a:solidFill>
                <a:effectLst/>
                <a:latin typeface="+mn-lt"/>
                <a:ea typeface="+mn-ea"/>
                <a:cs typeface="+mn-cs"/>
              </a:rPr>
              <a:t>Are you capable enough to handle any issues that may arise during your meeting? </a:t>
            </a:r>
          </a:p>
          <a:p>
            <a:pPr lvl="0"/>
            <a:r>
              <a:rPr lang="en-US" sz="1200" kern="1200" dirty="0" smtClean="0">
                <a:solidFill>
                  <a:schemeClr val="tx1"/>
                </a:solidFill>
                <a:effectLst/>
                <a:latin typeface="+mn-lt"/>
                <a:ea typeface="+mn-ea"/>
                <a:cs typeface="+mn-cs"/>
              </a:rPr>
              <a:t>Is your audience capable of handing the technology?</a:t>
            </a:r>
          </a:p>
          <a:p>
            <a:pPr lvl="0"/>
            <a:r>
              <a:rPr lang="en-US" sz="1200" kern="1200" dirty="0" smtClean="0">
                <a:solidFill>
                  <a:schemeClr val="tx1"/>
                </a:solidFill>
                <a:effectLst/>
                <a:latin typeface="+mn-lt"/>
                <a:ea typeface="+mn-ea"/>
                <a:cs typeface="+mn-cs"/>
              </a:rPr>
              <a:t>Will you have adequate support from your IT department?</a:t>
            </a:r>
          </a:p>
          <a:p>
            <a:pPr lvl="0"/>
            <a:r>
              <a:rPr lang="en-US" sz="1200" kern="1200" dirty="0" smtClean="0">
                <a:solidFill>
                  <a:schemeClr val="tx1"/>
                </a:solidFill>
                <a:effectLst/>
                <a:latin typeface="+mn-lt"/>
                <a:ea typeface="+mn-ea"/>
                <a:cs typeface="+mn-cs"/>
              </a:rPr>
              <a:t>Are there any costs that you have to consider?</a:t>
            </a:r>
          </a:p>
          <a:p>
            <a:r>
              <a:rPr lang="en-US" sz="1200" kern="1200" dirty="0" smtClean="0">
                <a:solidFill>
                  <a:schemeClr val="tx1"/>
                </a:solidFill>
                <a:effectLst/>
                <a:latin typeface="+mn-lt"/>
                <a:ea typeface="+mn-ea"/>
                <a:cs typeface="+mn-cs"/>
              </a:rPr>
              <a:t>In any case, using technology requires knowledge. If you desire to use technology in your meetings, learn the system and practice, practice, practice. Finally, do not get carried away with technology. It becomes obvious when technology is being used just to dazzle the audience. This is distracting and reduces the effectiveness of your meeting. </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42</a:t>
            </a:fld>
            <a:endParaRPr lang="en-CA" dirty="0"/>
          </a:p>
        </p:txBody>
      </p:sp>
    </p:spTree>
    <p:extLst>
      <p:ext uri="{BB962C8B-B14F-4D97-AF65-F5344CB8AC3E}">
        <p14:creationId xmlns:p14="http://schemas.microsoft.com/office/powerpoint/2010/main" val="189679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assessment allows you to determine quickly if you need to use technology or not. When making a decision determines the following:</a:t>
            </a:r>
          </a:p>
          <a:p>
            <a:pPr lvl="0"/>
            <a:r>
              <a:rPr lang="en-US" sz="1200" kern="1200" dirty="0" smtClean="0">
                <a:solidFill>
                  <a:schemeClr val="tx1"/>
                </a:solidFill>
                <a:effectLst/>
                <a:latin typeface="+mn-lt"/>
                <a:ea typeface="+mn-ea"/>
                <a:cs typeface="+mn-cs"/>
              </a:rPr>
              <a:t>Am I proficient with the technology?</a:t>
            </a:r>
          </a:p>
          <a:p>
            <a:pPr lvl="0"/>
            <a:r>
              <a:rPr lang="en-US" sz="1200" kern="1200" dirty="0" smtClean="0">
                <a:solidFill>
                  <a:schemeClr val="tx1"/>
                </a:solidFill>
                <a:effectLst/>
                <a:latin typeface="+mn-lt"/>
                <a:ea typeface="+mn-ea"/>
                <a:cs typeface="+mn-cs"/>
              </a:rPr>
              <a:t>Am I able to acquire someone who is proficient and can assist me with the technology?</a:t>
            </a:r>
          </a:p>
          <a:p>
            <a:pPr lvl="0"/>
            <a:r>
              <a:rPr lang="en-US" sz="1200" kern="1200" dirty="0" smtClean="0">
                <a:solidFill>
                  <a:schemeClr val="tx1"/>
                </a:solidFill>
                <a:effectLst/>
                <a:latin typeface="+mn-lt"/>
                <a:ea typeface="+mn-ea"/>
                <a:cs typeface="+mn-cs"/>
              </a:rPr>
              <a:t>Will there be people connecting to my meeting from remote locations?</a:t>
            </a:r>
          </a:p>
          <a:p>
            <a:pPr lvl="0"/>
            <a:r>
              <a:rPr lang="en-US" sz="1200" kern="1200" dirty="0" smtClean="0">
                <a:solidFill>
                  <a:schemeClr val="tx1"/>
                </a:solidFill>
                <a:effectLst/>
                <a:latin typeface="+mn-lt"/>
                <a:ea typeface="+mn-ea"/>
                <a:cs typeface="+mn-cs"/>
              </a:rPr>
              <a:t>Is there a large number of graphics that will be presented?</a:t>
            </a:r>
          </a:p>
          <a:p>
            <a:pPr lvl="0"/>
            <a:r>
              <a:rPr lang="en-US" sz="1200" kern="1200" dirty="0" smtClean="0">
                <a:solidFill>
                  <a:schemeClr val="tx1"/>
                </a:solidFill>
                <a:effectLst/>
                <a:latin typeface="+mn-lt"/>
                <a:ea typeface="+mn-ea"/>
                <a:cs typeface="+mn-cs"/>
              </a:rPr>
              <a:t>Are the participants capable of using the technology?</a:t>
            </a:r>
          </a:p>
          <a:p>
            <a:pPr lvl="0"/>
            <a:r>
              <a:rPr lang="en-US" sz="1200" kern="1200" dirty="0" smtClean="0">
                <a:solidFill>
                  <a:schemeClr val="tx1"/>
                </a:solidFill>
                <a:effectLst/>
                <a:latin typeface="+mn-lt"/>
                <a:ea typeface="+mn-ea"/>
                <a:cs typeface="+mn-cs"/>
              </a:rPr>
              <a:t>Does the meeting room support technology?</a:t>
            </a:r>
          </a:p>
          <a:p>
            <a:pPr lvl="0"/>
            <a:r>
              <a:rPr lang="en-US" sz="1200" kern="1200" dirty="0" smtClean="0">
                <a:solidFill>
                  <a:schemeClr val="tx1"/>
                </a:solidFill>
                <a:effectLst/>
                <a:latin typeface="+mn-lt"/>
                <a:ea typeface="+mn-ea"/>
                <a:cs typeface="+mn-cs"/>
              </a:rPr>
              <a:t>Do you have IT support available?</a:t>
            </a:r>
          </a:p>
          <a:p>
            <a:pPr lvl="0"/>
            <a:r>
              <a:rPr lang="en-US" sz="1200" kern="1200" dirty="0" smtClean="0">
                <a:solidFill>
                  <a:schemeClr val="tx1"/>
                </a:solidFill>
                <a:effectLst/>
                <a:latin typeface="+mn-lt"/>
                <a:ea typeface="+mn-ea"/>
                <a:cs typeface="+mn-cs"/>
              </a:rPr>
              <a:t>Do you have the budget to support the technology?</a:t>
            </a:r>
          </a:p>
          <a:p>
            <a:r>
              <a:rPr lang="en-US" sz="1200" kern="1200" dirty="0" smtClean="0">
                <a:solidFill>
                  <a:schemeClr val="tx1"/>
                </a:solidFill>
                <a:effectLst/>
                <a:latin typeface="+mn-lt"/>
                <a:ea typeface="+mn-ea"/>
                <a:cs typeface="+mn-cs"/>
              </a:rPr>
              <a:t>If you answer “no” to any of these questions, determine the risk of going ahead with the technology. If it is too risky, avoid using the technology, unless you must like in the case of remote conferencing. Just make sure you get the training you need well in advance or get someone to be there as a technical helper if technology is unavoidable. </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43</a:t>
            </a:fld>
            <a:endParaRPr lang="en-CA" dirty="0"/>
          </a:p>
        </p:txBody>
      </p:sp>
    </p:spTree>
    <p:extLst>
      <p:ext uri="{BB962C8B-B14F-4D97-AF65-F5344CB8AC3E}">
        <p14:creationId xmlns:p14="http://schemas.microsoft.com/office/powerpoint/2010/main" val="2995037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sz="1200" kern="1200" dirty="0" smtClean="0">
                <a:solidFill>
                  <a:schemeClr val="tx1"/>
                </a:solidFill>
                <a:effectLst/>
                <a:latin typeface="+mn-lt"/>
                <a:ea typeface="+mn-ea"/>
                <a:cs typeface="+mn-cs"/>
              </a:rPr>
              <a:t>The meeting chairperson is responsible for directing the proceedings of the meeting. They are time managers, referees, and enforcer of the rules when they are broken. The chairperson does not necessarily have to be you all the time, but when you do defer the chairperson’s duty to someone other than you, make sure you are confident the chairperson you choose can handle the role. The chairperson must be able to lead the meeting and be firm throughout the meeting. </a:t>
            </a:r>
          </a:p>
          <a:p>
            <a:r>
              <a:rPr lang="en-US" sz="1200" kern="1200" dirty="0" smtClean="0">
                <a:solidFill>
                  <a:schemeClr val="tx1"/>
                </a:solidFill>
                <a:effectLst/>
                <a:latin typeface="+mn-lt"/>
                <a:ea typeface="+mn-ea"/>
                <a:cs typeface="+mn-cs"/>
              </a:rPr>
              <a:t>Here are additional responsibilities of the chairperson:</a:t>
            </a:r>
          </a:p>
          <a:p>
            <a:pPr lvl="0"/>
            <a:r>
              <a:rPr lang="en-US" sz="1200" kern="1200" dirty="0" smtClean="0">
                <a:solidFill>
                  <a:schemeClr val="tx1"/>
                </a:solidFill>
                <a:effectLst/>
                <a:latin typeface="+mn-lt"/>
                <a:ea typeface="+mn-ea"/>
                <a:cs typeface="+mn-cs"/>
              </a:rPr>
              <a:t>Be aware of the rules of the meeting if present</a:t>
            </a:r>
          </a:p>
          <a:p>
            <a:pPr lvl="0"/>
            <a:r>
              <a:rPr lang="en-US" sz="1200" kern="1200" dirty="0" smtClean="0">
                <a:solidFill>
                  <a:schemeClr val="tx1"/>
                </a:solidFill>
                <a:effectLst/>
                <a:latin typeface="+mn-lt"/>
                <a:ea typeface="+mn-ea"/>
                <a:cs typeface="+mn-cs"/>
              </a:rPr>
              <a:t>Keep to the aim or objective of the meeting</a:t>
            </a:r>
          </a:p>
          <a:p>
            <a:pPr lvl="0"/>
            <a:r>
              <a:rPr lang="en-US" sz="1200" kern="1200" dirty="0" smtClean="0">
                <a:solidFill>
                  <a:schemeClr val="tx1"/>
                </a:solidFill>
                <a:effectLst/>
                <a:latin typeface="+mn-lt"/>
                <a:ea typeface="+mn-ea"/>
                <a:cs typeface="+mn-cs"/>
              </a:rPr>
              <a:t>Remain fair with all participants</a:t>
            </a:r>
          </a:p>
          <a:p>
            <a:pPr lvl="0"/>
            <a:r>
              <a:rPr lang="en-US" sz="1200" kern="1200" dirty="0" smtClean="0">
                <a:solidFill>
                  <a:schemeClr val="tx1"/>
                </a:solidFill>
                <a:effectLst/>
                <a:latin typeface="+mn-lt"/>
                <a:ea typeface="+mn-ea"/>
                <a:cs typeface="+mn-cs"/>
              </a:rPr>
              <a:t>Start the meeting</a:t>
            </a:r>
          </a:p>
          <a:p>
            <a:pPr lvl="0"/>
            <a:r>
              <a:rPr lang="en-US" sz="1200" kern="1200" dirty="0" smtClean="0">
                <a:solidFill>
                  <a:schemeClr val="tx1"/>
                </a:solidFill>
                <a:effectLst/>
                <a:latin typeface="+mn-lt"/>
                <a:ea typeface="+mn-ea"/>
                <a:cs typeface="+mn-cs"/>
              </a:rPr>
              <a:t>Transition from agenda topic to the next</a:t>
            </a:r>
          </a:p>
          <a:p>
            <a:pPr lvl="0"/>
            <a:r>
              <a:rPr lang="en-US" sz="1200" kern="1200" dirty="0" smtClean="0">
                <a:solidFill>
                  <a:schemeClr val="tx1"/>
                </a:solidFill>
                <a:effectLst/>
                <a:latin typeface="+mn-lt"/>
                <a:ea typeface="+mn-ea"/>
                <a:cs typeface="+mn-cs"/>
              </a:rPr>
              <a:t>Introduce the next presenter</a:t>
            </a:r>
          </a:p>
          <a:p>
            <a:pPr lvl="0"/>
            <a:r>
              <a:rPr lang="en-US" sz="1200" kern="1200" dirty="0" smtClean="0">
                <a:solidFill>
                  <a:schemeClr val="tx1"/>
                </a:solidFill>
                <a:effectLst/>
                <a:latin typeface="+mn-lt"/>
                <a:ea typeface="+mn-ea"/>
                <a:cs typeface="+mn-cs"/>
              </a:rPr>
              <a:t>Handle disruptions</a:t>
            </a:r>
          </a:p>
          <a:p>
            <a:r>
              <a:rPr lang="en-US" sz="1200" b="1" kern="1200" dirty="0" smtClean="0">
                <a:solidFill>
                  <a:schemeClr val="tx1"/>
                </a:solidFill>
                <a:effectLst/>
                <a:latin typeface="+mn-lt"/>
                <a:ea typeface="+mn-ea"/>
                <a:cs typeface="+mn-cs"/>
              </a:rPr>
              <a:t>Some of the qualities a chairperson should possess are as follows: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They should have some level of authority</a:t>
            </a:r>
          </a:p>
          <a:p>
            <a:pPr lvl="0"/>
            <a:r>
              <a:rPr lang="en-US" sz="1200" kern="1200" dirty="0" smtClean="0">
                <a:solidFill>
                  <a:schemeClr val="tx1"/>
                </a:solidFill>
                <a:effectLst/>
                <a:latin typeface="+mn-lt"/>
                <a:ea typeface="+mn-ea"/>
                <a:cs typeface="+mn-cs"/>
              </a:rPr>
              <a:t>Demonstrate flexibility</a:t>
            </a:r>
          </a:p>
          <a:p>
            <a:pPr lvl="0"/>
            <a:r>
              <a:rPr lang="en-US" sz="1200" kern="1200" dirty="0" smtClean="0">
                <a:solidFill>
                  <a:schemeClr val="tx1"/>
                </a:solidFill>
                <a:effectLst/>
                <a:latin typeface="+mn-lt"/>
                <a:ea typeface="+mn-ea"/>
                <a:cs typeface="+mn-cs"/>
              </a:rPr>
              <a:t>Remain impartial</a:t>
            </a:r>
          </a:p>
          <a:p>
            <a:pPr lvl="0"/>
            <a:r>
              <a:rPr lang="en-US" sz="1200" kern="1200" dirty="0" smtClean="0">
                <a:solidFill>
                  <a:schemeClr val="tx1"/>
                </a:solidFill>
                <a:effectLst/>
                <a:latin typeface="+mn-lt"/>
                <a:ea typeface="+mn-ea"/>
                <a:cs typeface="+mn-cs"/>
              </a:rPr>
              <a:t>Display maturity</a:t>
            </a:r>
          </a:p>
          <a:p>
            <a:r>
              <a:rPr lang="en-US" sz="1200" kern="1200" dirty="0" smtClean="0">
                <a:solidFill>
                  <a:schemeClr val="tx1"/>
                </a:solidFill>
                <a:effectLst/>
                <a:latin typeface="+mn-lt"/>
                <a:ea typeface="+mn-ea"/>
                <a:cs typeface="+mn-cs"/>
              </a:rPr>
              <a:t>The role of the chairperson is essential if the meeting is to have some form of control. If you are the chairperson, make sure you do not take on additional roles. You want to remain focus on the tasks associated with the role of the chairperson. If you select another person to be the chairperson, it is a good practice to meet with him or her in advance of the meeting to coordinate the agenda and set expectations. You want to avoid miscommunication during the meeting, which could hurt the credibility of both your chairperson and yourself. </a:t>
            </a:r>
            <a:endParaRPr lang="en-US" sz="1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C88624-8DF8-42F7-AB4E-EF1542B4793D}" type="slidenum">
              <a:rPr lang="en-CA" smtClean="0"/>
              <a:pPr eaLnBrk="1" hangingPunct="1"/>
              <a:t>53</a:t>
            </a:fld>
            <a:endParaRPr lang="en-CA" dirty="0" smtClean="0"/>
          </a:p>
        </p:txBody>
      </p:sp>
    </p:spTree>
    <p:extLst>
      <p:ext uri="{BB962C8B-B14F-4D97-AF65-F5344CB8AC3E}">
        <p14:creationId xmlns:p14="http://schemas.microsoft.com/office/powerpoint/2010/main" val="176626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Taking minutes requires some basic skills. For instance, a good minute taker will possess great listening skills, and attention to detail. Furthermore, they should have excellent writing skills and communication skills. The person you select must be able to maintain focus and not be carried away with the meeting, missing crucial meeting information. It is best to select someone who is not directly involved in the meeting, allowing them not to participate. Here is a list of tasks the minute taker should handle:</a:t>
            </a:r>
          </a:p>
          <a:p>
            <a:pPr lvl="0"/>
            <a:r>
              <a:rPr lang="en-US" sz="1200" kern="1200" dirty="0" smtClean="0">
                <a:solidFill>
                  <a:schemeClr val="tx1"/>
                </a:solidFill>
                <a:effectLst/>
                <a:latin typeface="+mn-lt"/>
                <a:ea typeface="+mn-ea"/>
                <a:cs typeface="+mn-cs"/>
              </a:rPr>
              <a:t>Before the meeting</a:t>
            </a:r>
          </a:p>
          <a:p>
            <a:pPr lvl="1"/>
            <a:r>
              <a:rPr lang="en-US" sz="1200" kern="1200" dirty="0" smtClean="0">
                <a:solidFill>
                  <a:schemeClr val="tx1"/>
                </a:solidFill>
                <a:effectLst/>
                <a:latin typeface="+mn-lt"/>
                <a:ea typeface="+mn-ea"/>
                <a:cs typeface="+mn-cs"/>
              </a:rPr>
              <a:t>Determine what tool to use for recording the minutes (ex. Laptop, paper, recording)</a:t>
            </a:r>
          </a:p>
          <a:p>
            <a:pPr lvl="1"/>
            <a:r>
              <a:rPr lang="en-US" sz="1200" kern="1200" dirty="0" smtClean="0">
                <a:solidFill>
                  <a:schemeClr val="tx1"/>
                </a:solidFill>
                <a:effectLst/>
                <a:latin typeface="+mn-lt"/>
                <a:ea typeface="+mn-ea"/>
                <a:cs typeface="+mn-cs"/>
              </a:rPr>
              <a:t>Become familiar with the names of the attendees and who they are</a:t>
            </a:r>
          </a:p>
          <a:p>
            <a:pPr lvl="1"/>
            <a:r>
              <a:rPr lang="en-US" sz="1200" kern="1200" dirty="0" smtClean="0">
                <a:solidFill>
                  <a:schemeClr val="tx1"/>
                </a:solidFill>
                <a:effectLst/>
                <a:latin typeface="+mn-lt"/>
                <a:ea typeface="+mn-ea"/>
                <a:cs typeface="+mn-cs"/>
              </a:rPr>
              <a:t>Obtain the agenda and become familiar with the topics</a:t>
            </a:r>
          </a:p>
          <a:p>
            <a:pPr lvl="0"/>
            <a:r>
              <a:rPr lang="en-US" sz="1200" kern="1200" dirty="0" smtClean="0">
                <a:solidFill>
                  <a:schemeClr val="tx1"/>
                </a:solidFill>
                <a:effectLst/>
                <a:latin typeface="+mn-lt"/>
                <a:ea typeface="+mn-ea"/>
                <a:cs typeface="+mn-cs"/>
              </a:rPr>
              <a:t>During the meeting</a:t>
            </a:r>
          </a:p>
          <a:p>
            <a:pPr lvl="1"/>
            <a:r>
              <a:rPr lang="en-US" sz="1200" kern="1200" dirty="0" smtClean="0">
                <a:solidFill>
                  <a:schemeClr val="tx1"/>
                </a:solidFill>
                <a:effectLst/>
                <a:latin typeface="+mn-lt"/>
                <a:ea typeface="+mn-ea"/>
                <a:cs typeface="+mn-cs"/>
              </a:rPr>
              <a:t>Take attendance</a:t>
            </a:r>
          </a:p>
          <a:p>
            <a:pPr lvl="1"/>
            <a:r>
              <a:rPr lang="en-US" sz="1200" kern="1200" dirty="0" smtClean="0">
                <a:solidFill>
                  <a:schemeClr val="tx1"/>
                </a:solidFill>
                <a:effectLst/>
                <a:latin typeface="+mn-lt"/>
                <a:ea typeface="+mn-ea"/>
                <a:cs typeface="+mn-cs"/>
              </a:rPr>
              <a:t>Note the time the meeting begins</a:t>
            </a:r>
          </a:p>
          <a:p>
            <a:pPr lvl="1"/>
            <a:r>
              <a:rPr lang="en-US" sz="1200" kern="1200" dirty="0" smtClean="0">
                <a:solidFill>
                  <a:schemeClr val="tx1"/>
                </a:solidFill>
                <a:effectLst/>
                <a:latin typeface="+mn-lt"/>
                <a:ea typeface="+mn-ea"/>
                <a:cs typeface="+mn-cs"/>
              </a:rPr>
              <a:t>Write the main ideas presented in the meeting and the contributor of that information</a:t>
            </a:r>
          </a:p>
          <a:p>
            <a:pPr lvl="1"/>
            <a:r>
              <a:rPr lang="en-US" sz="1200" kern="1200" dirty="0" smtClean="0">
                <a:solidFill>
                  <a:schemeClr val="tx1"/>
                </a:solidFill>
                <a:effectLst/>
                <a:latin typeface="+mn-lt"/>
                <a:ea typeface="+mn-ea"/>
                <a:cs typeface="+mn-cs"/>
              </a:rPr>
              <a:t>Write down decisions made and who supported and opposed the decision</a:t>
            </a:r>
          </a:p>
          <a:p>
            <a:pPr lvl="1"/>
            <a:r>
              <a:rPr lang="en-US" sz="1200" kern="1200" dirty="0" smtClean="0">
                <a:solidFill>
                  <a:schemeClr val="tx1"/>
                </a:solidFill>
                <a:effectLst/>
                <a:latin typeface="+mn-lt"/>
                <a:ea typeface="+mn-ea"/>
                <a:cs typeface="+mn-cs"/>
              </a:rPr>
              <a:t>Note follow up items</a:t>
            </a:r>
          </a:p>
          <a:p>
            <a:pPr lvl="1"/>
            <a:r>
              <a:rPr lang="en-US" sz="1200" kern="1200" dirty="0" smtClean="0">
                <a:solidFill>
                  <a:schemeClr val="tx1"/>
                </a:solidFill>
                <a:effectLst/>
                <a:latin typeface="+mn-lt"/>
                <a:ea typeface="+mn-ea"/>
                <a:cs typeface="+mn-cs"/>
              </a:rPr>
              <a:t>Note items to be discussed in the next meeting</a:t>
            </a:r>
          </a:p>
          <a:p>
            <a:pPr lvl="1"/>
            <a:r>
              <a:rPr lang="en-US" sz="1200" kern="1200" dirty="0" smtClean="0">
                <a:solidFill>
                  <a:schemeClr val="tx1"/>
                </a:solidFill>
                <a:effectLst/>
                <a:latin typeface="+mn-lt"/>
                <a:ea typeface="+mn-ea"/>
                <a:cs typeface="+mn-cs"/>
              </a:rPr>
              <a:t>Note the end time of the meeting</a:t>
            </a:r>
          </a:p>
          <a:p>
            <a:pPr lvl="0"/>
            <a:r>
              <a:rPr lang="en-US" sz="1200" kern="1200" dirty="0" smtClean="0">
                <a:solidFill>
                  <a:schemeClr val="tx1"/>
                </a:solidFill>
                <a:effectLst/>
                <a:latin typeface="+mn-lt"/>
                <a:ea typeface="+mn-ea"/>
                <a:cs typeface="+mn-cs"/>
              </a:rPr>
              <a:t>After the meeting</a:t>
            </a:r>
          </a:p>
          <a:p>
            <a:pPr lvl="1"/>
            <a:r>
              <a:rPr lang="en-US" sz="1200" kern="1200" dirty="0" smtClean="0">
                <a:solidFill>
                  <a:schemeClr val="tx1"/>
                </a:solidFill>
                <a:effectLst/>
                <a:latin typeface="+mn-lt"/>
                <a:ea typeface="+mn-ea"/>
                <a:cs typeface="+mn-cs"/>
              </a:rPr>
              <a:t>Type up the minutes immediately after the meeting (if manual notes or recordings were taken)</a:t>
            </a:r>
          </a:p>
          <a:p>
            <a:pPr lvl="1"/>
            <a:r>
              <a:rPr lang="en-US" sz="1200" kern="1200" dirty="0" smtClean="0">
                <a:solidFill>
                  <a:schemeClr val="tx1"/>
                </a:solidFill>
                <a:effectLst/>
                <a:latin typeface="+mn-lt"/>
                <a:ea typeface="+mn-ea"/>
                <a:cs typeface="+mn-cs"/>
              </a:rPr>
              <a:t>Proofread the minutes and correct any errors in grammar and spelling</a:t>
            </a:r>
          </a:p>
          <a:p>
            <a:pPr lvl="1"/>
            <a:r>
              <a:rPr lang="en-US" sz="1200" kern="1200" dirty="0" smtClean="0">
                <a:solidFill>
                  <a:schemeClr val="tx1"/>
                </a:solidFill>
                <a:effectLst/>
                <a:latin typeface="+mn-lt"/>
                <a:ea typeface="+mn-ea"/>
                <a:cs typeface="+mn-cs"/>
              </a:rPr>
              <a:t>Save or send the document to the meeting owner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Using a template helps to keep the minute taking consistent. Remember to meet with the person you choose to be your minute taker before the meeting to go over the template. </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54</a:t>
            </a:fld>
            <a:endParaRPr lang="en-CA" dirty="0"/>
          </a:p>
        </p:txBody>
      </p:sp>
    </p:spTree>
    <p:extLst>
      <p:ext uri="{BB962C8B-B14F-4D97-AF65-F5344CB8AC3E}">
        <p14:creationId xmlns:p14="http://schemas.microsoft.com/office/powerpoint/2010/main" val="3614186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kern="1200" dirty="0" smtClean="0">
                <a:solidFill>
                  <a:schemeClr val="tx1"/>
                </a:solidFill>
                <a:effectLst/>
                <a:latin typeface="+mn-lt"/>
                <a:ea typeface="+mn-ea"/>
                <a:cs typeface="+mn-cs"/>
              </a:rPr>
              <a:t>The attendees are not excluded from assuming a role or having a responsibility in the meeting setting. Of course, you cannot force the responsibility on to your attendees, but you can attempt to influence them. The attendees are the biggest success factor of your meeting. If they feel that they accomplished something in the meeting, they will applaud you. However, if they walk away feeling they wasted their time, this could affect your credibility. The following are responsibilities your attendees could assume:</a:t>
            </a:r>
          </a:p>
          <a:p>
            <a:pPr lvl="0"/>
            <a:r>
              <a:rPr lang="en-US" sz="1200" kern="1200" dirty="0" smtClean="0">
                <a:solidFill>
                  <a:schemeClr val="tx1"/>
                </a:solidFill>
                <a:effectLst/>
                <a:latin typeface="+mn-lt"/>
                <a:ea typeface="+mn-ea"/>
                <a:cs typeface="+mn-cs"/>
              </a:rPr>
              <a:t>Prepare</a:t>
            </a:r>
          </a:p>
          <a:p>
            <a:pPr lvl="1"/>
            <a:r>
              <a:rPr lang="en-US" sz="1200" kern="1200" dirty="0" smtClean="0">
                <a:solidFill>
                  <a:schemeClr val="tx1"/>
                </a:solidFill>
                <a:effectLst/>
                <a:latin typeface="+mn-lt"/>
                <a:ea typeface="+mn-ea"/>
                <a:cs typeface="+mn-cs"/>
              </a:rPr>
              <a:t>Be prepared to contribute to the meeting</a:t>
            </a:r>
          </a:p>
          <a:p>
            <a:pPr lvl="1"/>
            <a:r>
              <a:rPr lang="en-US" sz="1200" kern="1200" dirty="0" smtClean="0">
                <a:solidFill>
                  <a:schemeClr val="tx1"/>
                </a:solidFill>
                <a:effectLst/>
                <a:latin typeface="+mn-lt"/>
                <a:ea typeface="+mn-ea"/>
                <a:cs typeface="+mn-cs"/>
              </a:rPr>
              <a:t>Be prepared to arrive early and avoid being late</a:t>
            </a:r>
          </a:p>
          <a:p>
            <a:pPr lvl="1"/>
            <a:r>
              <a:rPr lang="en-US" sz="1200" kern="1200" dirty="0" smtClean="0">
                <a:solidFill>
                  <a:schemeClr val="tx1"/>
                </a:solidFill>
                <a:effectLst/>
                <a:latin typeface="+mn-lt"/>
                <a:ea typeface="+mn-ea"/>
                <a:cs typeface="+mn-cs"/>
              </a:rPr>
              <a:t>Be prepared for the meeting by jotting down ideas and questions ahead of meeting</a:t>
            </a:r>
          </a:p>
          <a:p>
            <a:pPr lvl="1"/>
            <a:r>
              <a:rPr lang="en-US" sz="1200" kern="1200" dirty="0" smtClean="0">
                <a:solidFill>
                  <a:schemeClr val="tx1"/>
                </a:solidFill>
                <a:effectLst/>
                <a:latin typeface="+mn-lt"/>
                <a:ea typeface="+mn-ea"/>
                <a:cs typeface="+mn-cs"/>
              </a:rPr>
              <a:t>Be prepared by reading the agenda before the meeting</a:t>
            </a:r>
          </a:p>
          <a:p>
            <a:pPr lvl="1"/>
            <a:r>
              <a:rPr lang="en-US" sz="1200" kern="1200" dirty="0" smtClean="0">
                <a:solidFill>
                  <a:schemeClr val="tx1"/>
                </a:solidFill>
                <a:effectLst/>
                <a:latin typeface="+mn-lt"/>
                <a:ea typeface="+mn-ea"/>
                <a:cs typeface="+mn-cs"/>
              </a:rPr>
              <a:t>Be prepared for a long meeting by getting enough rest the night before</a:t>
            </a:r>
          </a:p>
          <a:p>
            <a:pPr lvl="0"/>
            <a:r>
              <a:rPr lang="en-US" sz="1200" kern="1200" dirty="0" smtClean="0">
                <a:solidFill>
                  <a:schemeClr val="tx1"/>
                </a:solidFill>
                <a:effectLst/>
                <a:latin typeface="+mn-lt"/>
                <a:ea typeface="+mn-ea"/>
                <a:cs typeface="+mn-cs"/>
              </a:rPr>
              <a:t>Participate</a:t>
            </a:r>
          </a:p>
          <a:p>
            <a:pPr lvl="1"/>
            <a:r>
              <a:rPr lang="en-US" sz="1200" kern="1200" dirty="0" smtClean="0">
                <a:solidFill>
                  <a:schemeClr val="tx1"/>
                </a:solidFill>
                <a:effectLst/>
                <a:latin typeface="+mn-lt"/>
                <a:ea typeface="+mn-ea"/>
                <a:cs typeface="+mn-cs"/>
              </a:rPr>
              <a:t>Ask questions</a:t>
            </a:r>
          </a:p>
          <a:p>
            <a:pPr lvl="1"/>
            <a:r>
              <a:rPr lang="en-US" sz="1200" kern="1200" dirty="0" smtClean="0">
                <a:solidFill>
                  <a:schemeClr val="tx1"/>
                </a:solidFill>
                <a:effectLst/>
                <a:latin typeface="+mn-lt"/>
                <a:ea typeface="+mn-ea"/>
                <a:cs typeface="+mn-cs"/>
              </a:rPr>
              <a:t>Take notes</a:t>
            </a:r>
          </a:p>
          <a:p>
            <a:pPr lvl="1"/>
            <a:r>
              <a:rPr lang="en-US" sz="1200" kern="1200" dirty="0" smtClean="0">
                <a:solidFill>
                  <a:schemeClr val="tx1"/>
                </a:solidFill>
                <a:effectLst/>
                <a:latin typeface="+mn-lt"/>
                <a:ea typeface="+mn-ea"/>
                <a:cs typeface="+mn-cs"/>
              </a:rPr>
              <a:t>Share ideas</a:t>
            </a:r>
          </a:p>
          <a:p>
            <a:pPr lvl="0"/>
            <a:r>
              <a:rPr lang="en-US" sz="1200" kern="1200" dirty="0" smtClean="0">
                <a:solidFill>
                  <a:schemeClr val="tx1"/>
                </a:solidFill>
                <a:effectLst/>
                <a:latin typeface="+mn-lt"/>
                <a:ea typeface="+mn-ea"/>
                <a:cs typeface="+mn-cs"/>
              </a:rPr>
              <a:t>Productive</a:t>
            </a:r>
          </a:p>
          <a:p>
            <a:pPr lvl="1"/>
            <a:r>
              <a:rPr lang="en-US" sz="1200" kern="1200" dirty="0" smtClean="0">
                <a:solidFill>
                  <a:schemeClr val="tx1"/>
                </a:solidFill>
                <a:effectLst/>
                <a:latin typeface="+mn-lt"/>
                <a:ea typeface="+mn-ea"/>
                <a:cs typeface="+mn-cs"/>
              </a:rPr>
              <a:t>Avoid carrying side conversations</a:t>
            </a:r>
          </a:p>
          <a:p>
            <a:pPr lvl="1"/>
            <a:r>
              <a:rPr lang="en-US" sz="1200" kern="1200" dirty="0" smtClean="0">
                <a:solidFill>
                  <a:schemeClr val="tx1"/>
                </a:solidFill>
                <a:effectLst/>
                <a:latin typeface="+mn-lt"/>
                <a:ea typeface="+mn-ea"/>
                <a:cs typeface="+mn-cs"/>
              </a:rPr>
              <a:t>Remove distractions like cell phones and PDA’s</a:t>
            </a:r>
          </a:p>
          <a:p>
            <a:pPr lvl="1"/>
            <a:r>
              <a:rPr lang="en-US" sz="1200" kern="1200" dirty="0" smtClean="0">
                <a:solidFill>
                  <a:schemeClr val="tx1"/>
                </a:solidFill>
                <a:effectLst/>
                <a:latin typeface="+mn-lt"/>
                <a:ea typeface="+mn-ea"/>
                <a:cs typeface="+mn-cs"/>
              </a:rPr>
              <a:t>Keep to the allotted time if on the agenda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Setting up expectations is the best way to communicate the role of the attendees. This is accomplished in either the meeting invitation, or separate email to the attendees. In any case, it is worth the time. Remember that all participants play a vital role in the meeting. Your job is to remind them of their role and the responsibility that comes with that role. </a:t>
            </a:r>
          </a:p>
          <a:p>
            <a:pPr eaLnBrk="1" hangingPunct="1"/>
            <a:endParaRPr lang="en-CA"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B62C7E7-1859-4AC8-9429-11A54D7C6D23}" type="slidenum">
              <a:rPr lang="en-CA" smtClean="0"/>
              <a:pPr eaLnBrk="1" hangingPunct="1"/>
              <a:t>55</a:t>
            </a:fld>
            <a:endParaRPr lang="en-CA" dirty="0" smtClean="0"/>
          </a:p>
        </p:txBody>
      </p:sp>
    </p:spTree>
    <p:extLst>
      <p:ext uri="{BB962C8B-B14F-4D97-AF65-F5344CB8AC3E}">
        <p14:creationId xmlns:p14="http://schemas.microsoft.com/office/powerpoint/2010/main" val="931123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Large meetings present very different dynamics than smaller meetings. Managing a larger meeting requires more resources and assigned roles. If you are chairing the meeting yourself, you will need to rely on others to ensure all things are well executed. Here is a list of additional roles you may want to add when managing a large meeting:</a:t>
            </a:r>
          </a:p>
          <a:p>
            <a:pPr lvl="0"/>
            <a:r>
              <a:rPr lang="en-US" sz="1200" kern="1200" dirty="0" smtClean="0">
                <a:solidFill>
                  <a:schemeClr val="tx1"/>
                </a:solidFill>
                <a:effectLst/>
                <a:latin typeface="+mn-lt"/>
                <a:ea typeface="+mn-ea"/>
                <a:cs typeface="+mn-cs"/>
              </a:rPr>
              <a:t>An extra minutes taker for better accuracy</a:t>
            </a:r>
          </a:p>
          <a:p>
            <a:pPr lvl="0"/>
            <a:r>
              <a:rPr lang="en-US" sz="1200" kern="1200" dirty="0" smtClean="0">
                <a:solidFill>
                  <a:schemeClr val="tx1"/>
                </a:solidFill>
                <a:effectLst/>
                <a:latin typeface="+mn-lt"/>
                <a:ea typeface="+mn-ea"/>
                <a:cs typeface="+mn-cs"/>
              </a:rPr>
              <a:t>A person to distribute all the materials related to the meeting</a:t>
            </a:r>
          </a:p>
          <a:p>
            <a:pPr lvl="0"/>
            <a:r>
              <a:rPr lang="en-US" sz="1200" kern="1200" dirty="0" smtClean="0">
                <a:solidFill>
                  <a:schemeClr val="tx1"/>
                </a:solidFill>
                <a:effectLst/>
                <a:latin typeface="+mn-lt"/>
                <a:ea typeface="+mn-ea"/>
                <a:cs typeface="+mn-cs"/>
              </a:rPr>
              <a:t>A person to greet attendees</a:t>
            </a:r>
          </a:p>
          <a:p>
            <a:pPr lvl="0"/>
            <a:r>
              <a:rPr lang="en-US" sz="1200" kern="1200" dirty="0" smtClean="0">
                <a:solidFill>
                  <a:schemeClr val="tx1"/>
                </a:solidFill>
                <a:effectLst/>
                <a:latin typeface="+mn-lt"/>
                <a:ea typeface="+mn-ea"/>
                <a:cs typeface="+mn-cs"/>
              </a:rPr>
              <a:t>A person to run the audio and visual equipment</a:t>
            </a:r>
          </a:p>
          <a:p>
            <a:pPr lvl="0"/>
            <a:r>
              <a:rPr lang="en-US" sz="1200" kern="1200" dirty="0" smtClean="0">
                <a:solidFill>
                  <a:schemeClr val="tx1"/>
                </a:solidFill>
                <a:effectLst/>
                <a:latin typeface="+mn-lt"/>
                <a:ea typeface="+mn-ea"/>
                <a:cs typeface="+mn-cs"/>
              </a:rPr>
              <a:t>A person to manage the hospitality aspect of your meeting</a:t>
            </a:r>
          </a:p>
          <a:p>
            <a:pPr lvl="0"/>
            <a:r>
              <a:rPr lang="en-US" sz="1200" kern="1200" dirty="0" smtClean="0">
                <a:solidFill>
                  <a:schemeClr val="tx1"/>
                </a:solidFill>
                <a:effectLst/>
                <a:latin typeface="+mn-lt"/>
                <a:ea typeface="+mn-ea"/>
                <a:cs typeface="+mn-cs"/>
              </a:rPr>
              <a:t>A co-chairperson </a:t>
            </a:r>
          </a:p>
          <a:p>
            <a:pPr lvl="0"/>
            <a:r>
              <a:rPr lang="en-US" sz="1200" kern="1200" dirty="0" smtClean="0">
                <a:solidFill>
                  <a:schemeClr val="tx1"/>
                </a:solidFill>
                <a:effectLst/>
                <a:latin typeface="+mn-lt"/>
                <a:ea typeface="+mn-ea"/>
                <a:cs typeface="+mn-cs"/>
              </a:rPr>
              <a:t>A person managing the presentations</a:t>
            </a:r>
          </a:p>
          <a:p>
            <a:r>
              <a:rPr lang="en-US" sz="1200" kern="1200" dirty="0" smtClean="0">
                <a:solidFill>
                  <a:schemeClr val="tx1"/>
                </a:solidFill>
                <a:effectLst/>
                <a:latin typeface="+mn-lt"/>
                <a:ea typeface="+mn-ea"/>
                <a:cs typeface="+mn-cs"/>
              </a:rPr>
              <a:t>On the other hand, in small meetings, you can assume multiple roles. For example, you can be the chairperson, technical person, and the minute taker in a small meeting. Small meetings are less formal and you can leverage the informal environment to multitask. You may need an assistant if the meeting is comprised of important people. In any situation, careful planning and assessing the risk of working with less roles will help you to determine what roles need to be filled. When in doubt, get more help. Err on the side of caution. </a:t>
            </a:r>
          </a:p>
          <a:p>
            <a:pPr eaLnBrk="1" hangingPunct="1"/>
            <a:endParaRPr lang="en-CA"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CC5C46-0036-4D5B-ADC1-4B6A9F952770}" type="slidenum">
              <a:rPr lang="en-CA" smtClean="0"/>
              <a:pPr eaLnBrk="1" hangingPunct="1"/>
              <a:t>56</a:t>
            </a:fld>
            <a:endParaRPr lang="en-CA" dirty="0" smtClean="0"/>
          </a:p>
        </p:txBody>
      </p:sp>
    </p:spTree>
    <p:extLst>
      <p:ext uri="{BB962C8B-B14F-4D97-AF65-F5344CB8AC3E}">
        <p14:creationId xmlns:p14="http://schemas.microsoft.com/office/powerpoint/2010/main" val="900420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Opening your meeting effectively requires both a technique and a flow. The </a:t>
            </a:r>
            <a:r>
              <a:rPr lang="en-US" sz="1200" b="1" kern="1200" dirty="0" smtClean="0">
                <a:solidFill>
                  <a:schemeClr val="tx1"/>
                </a:solidFill>
                <a:effectLst/>
                <a:latin typeface="+mn-lt"/>
                <a:ea typeface="+mn-ea"/>
                <a:cs typeface="+mn-cs"/>
              </a:rPr>
              <a:t>SIGNALS</a:t>
            </a:r>
            <a:r>
              <a:rPr lang="en-US" sz="1200" kern="1200" dirty="0" smtClean="0">
                <a:solidFill>
                  <a:schemeClr val="tx1"/>
                </a:solidFill>
                <a:effectLst/>
                <a:latin typeface="+mn-lt"/>
                <a:ea typeface="+mn-ea"/>
                <a:cs typeface="+mn-cs"/>
              </a:rPr>
              <a:t> flow gives you an easy model to follow when opening the meeting. Here is a breakdown of the acronym:</a:t>
            </a:r>
          </a:p>
          <a:p>
            <a:pPr lvl="0"/>
            <a:r>
              <a:rPr lang="en-US" sz="1200" b="1" kern="1200" dirty="0" smtClean="0">
                <a:solidFill>
                  <a:schemeClr val="tx1"/>
                </a:solidFill>
                <a:effectLst/>
                <a:latin typeface="+mn-lt"/>
                <a:ea typeface="+mn-ea"/>
                <a:cs typeface="+mn-cs"/>
              </a:rPr>
              <a:t>Salutation</a:t>
            </a:r>
            <a:r>
              <a:rPr lang="en-US" sz="1200" kern="1200" dirty="0" smtClean="0">
                <a:solidFill>
                  <a:schemeClr val="tx1"/>
                </a:solidFill>
                <a:effectLst/>
                <a:latin typeface="+mn-lt"/>
                <a:ea typeface="+mn-ea"/>
                <a:cs typeface="+mn-cs"/>
              </a:rPr>
              <a:t> is opening the meeting by welcoming and greeting your participants</a:t>
            </a:r>
          </a:p>
          <a:p>
            <a:pPr lvl="0"/>
            <a:r>
              <a:rPr lang="en-US" sz="1200" b="1" kern="1200" dirty="0" smtClean="0">
                <a:solidFill>
                  <a:schemeClr val="tx1"/>
                </a:solidFill>
                <a:effectLst/>
                <a:latin typeface="+mn-lt"/>
                <a:ea typeface="+mn-ea"/>
                <a:cs typeface="+mn-cs"/>
              </a:rPr>
              <a:t>Introduction</a:t>
            </a:r>
            <a:r>
              <a:rPr lang="en-US" sz="1200" kern="1200" dirty="0" smtClean="0">
                <a:solidFill>
                  <a:schemeClr val="tx1"/>
                </a:solidFill>
                <a:effectLst/>
                <a:latin typeface="+mn-lt"/>
                <a:ea typeface="+mn-ea"/>
                <a:cs typeface="+mn-cs"/>
              </a:rPr>
              <a:t> is where you introduce who you are</a:t>
            </a:r>
          </a:p>
          <a:p>
            <a:pPr lvl="0"/>
            <a:r>
              <a:rPr lang="en-US" sz="1200" b="1" kern="1200" dirty="0" smtClean="0">
                <a:solidFill>
                  <a:schemeClr val="tx1"/>
                </a:solidFill>
                <a:effectLst/>
                <a:latin typeface="+mn-lt"/>
                <a:ea typeface="+mn-ea"/>
                <a:cs typeface="+mn-cs"/>
              </a:rPr>
              <a:t>Guest mentioned</a:t>
            </a:r>
            <a:r>
              <a:rPr lang="en-US" sz="1200" kern="1200" dirty="0" smtClean="0">
                <a:solidFill>
                  <a:schemeClr val="tx1"/>
                </a:solidFill>
                <a:effectLst/>
                <a:latin typeface="+mn-lt"/>
                <a:ea typeface="+mn-ea"/>
                <a:cs typeface="+mn-cs"/>
              </a:rPr>
              <a:t> is where you introduce those attendees that are special guests</a:t>
            </a:r>
          </a:p>
          <a:p>
            <a:pPr lvl="0"/>
            <a:r>
              <a:rPr lang="en-US" sz="1200" b="1" kern="1200" dirty="0" smtClean="0">
                <a:solidFill>
                  <a:schemeClr val="tx1"/>
                </a:solidFill>
                <a:effectLst/>
                <a:latin typeface="+mn-lt"/>
                <a:ea typeface="+mn-ea"/>
                <a:cs typeface="+mn-cs"/>
              </a:rPr>
              <a:t>Need-to-know</a:t>
            </a:r>
            <a:r>
              <a:rPr lang="en-US" sz="1200" kern="1200" dirty="0" smtClean="0">
                <a:solidFill>
                  <a:schemeClr val="tx1"/>
                </a:solidFill>
                <a:effectLst/>
                <a:latin typeface="+mn-lt"/>
                <a:ea typeface="+mn-ea"/>
                <a:cs typeface="+mn-cs"/>
              </a:rPr>
              <a:t> is a list of things like logistics, bathroom location, fire exits, general meeting format that is shared with the attendees</a:t>
            </a:r>
          </a:p>
          <a:p>
            <a:pPr lvl="0"/>
            <a:r>
              <a:rPr lang="en-US" sz="1200" b="1" kern="1200" dirty="0" smtClean="0">
                <a:solidFill>
                  <a:schemeClr val="tx1"/>
                </a:solidFill>
                <a:effectLst/>
                <a:latin typeface="+mn-lt"/>
                <a:ea typeface="+mn-ea"/>
                <a:cs typeface="+mn-cs"/>
              </a:rPr>
              <a:t>Agenda</a:t>
            </a:r>
            <a:r>
              <a:rPr lang="en-US" sz="1200" kern="1200" dirty="0" smtClean="0">
                <a:solidFill>
                  <a:schemeClr val="tx1"/>
                </a:solidFill>
                <a:effectLst/>
                <a:latin typeface="+mn-lt"/>
                <a:ea typeface="+mn-ea"/>
                <a:cs typeface="+mn-cs"/>
              </a:rPr>
              <a:t> is where you discuss the purpose of the meeting and give a brief overview of the agenda</a:t>
            </a:r>
          </a:p>
          <a:p>
            <a:pPr lvl="0"/>
            <a:r>
              <a:rPr lang="en-US" sz="1200" b="1" kern="1200" dirty="0" smtClean="0">
                <a:solidFill>
                  <a:schemeClr val="tx1"/>
                </a:solidFill>
                <a:effectLst/>
                <a:latin typeface="+mn-lt"/>
                <a:ea typeface="+mn-ea"/>
                <a:cs typeface="+mn-cs"/>
              </a:rPr>
              <a:t>“Laws of the meeting”</a:t>
            </a:r>
            <a:r>
              <a:rPr lang="en-US" sz="1200" kern="1200" dirty="0" smtClean="0">
                <a:solidFill>
                  <a:schemeClr val="tx1"/>
                </a:solidFill>
                <a:effectLst/>
                <a:latin typeface="+mn-lt"/>
                <a:ea typeface="+mn-ea"/>
                <a:cs typeface="+mn-cs"/>
              </a:rPr>
              <a:t> is where you discuss how the meeting is going to run. This includes policies on electronic devices, participation, and handling conflict. </a:t>
            </a:r>
          </a:p>
          <a:p>
            <a:pPr lvl="0"/>
            <a:r>
              <a:rPr lang="en-US" sz="1200" b="1" kern="1200" dirty="0" smtClean="0">
                <a:solidFill>
                  <a:schemeClr val="tx1"/>
                </a:solidFill>
                <a:effectLst/>
                <a:latin typeface="+mn-lt"/>
                <a:ea typeface="+mn-ea"/>
                <a:cs typeface="+mn-cs"/>
              </a:rPr>
              <a:t>Segue</a:t>
            </a:r>
            <a:r>
              <a:rPr lang="en-US" sz="1200" kern="1200" dirty="0" smtClean="0">
                <a:solidFill>
                  <a:schemeClr val="tx1"/>
                </a:solidFill>
                <a:effectLst/>
                <a:latin typeface="+mn-lt"/>
                <a:ea typeface="+mn-ea"/>
                <a:cs typeface="+mn-cs"/>
              </a:rPr>
              <a:t> is the part of your introduction that links this part to the next topic, which in this case will be the role of the agenda. </a:t>
            </a:r>
          </a:p>
          <a:p>
            <a:r>
              <a:rPr lang="en-US" sz="1200" kern="1200" dirty="0" smtClean="0">
                <a:solidFill>
                  <a:schemeClr val="tx1"/>
                </a:solidFill>
                <a:effectLst/>
                <a:latin typeface="+mn-lt"/>
                <a:ea typeface="+mn-ea"/>
                <a:cs typeface="+mn-cs"/>
              </a:rPr>
              <a:t>Practicing your opening is the best way to become better at it. Over time, you will develop your own style, which will be comfortable to you. In any case, you will need to do it in order for you to learn it.</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68</a:t>
            </a:fld>
            <a:endParaRPr lang="en-CA" dirty="0"/>
          </a:p>
        </p:txBody>
      </p:sp>
    </p:spTree>
    <p:extLst>
      <p:ext uri="{BB962C8B-B14F-4D97-AF65-F5344CB8AC3E}">
        <p14:creationId xmlns:p14="http://schemas.microsoft.com/office/powerpoint/2010/main" val="253958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Planning and Preparing</a:t>
            </a:r>
          </a:p>
          <a:p>
            <a:r>
              <a:rPr lang="en-US" dirty="0" smtClean="0"/>
              <a:t>•	Identifying the Participants </a:t>
            </a:r>
          </a:p>
          <a:p>
            <a:r>
              <a:rPr lang="en-US" dirty="0" smtClean="0"/>
              <a:t>•	How to choose the time and place </a:t>
            </a:r>
          </a:p>
          <a:p>
            <a:r>
              <a:rPr lang="en-US" dirty="0" smtClean="0"/>
              <a:t>•	How to create the agenda </a:t>
            </a:r>
          </a:p>
          <a:p>
            <a:r>
              <a:rPr lang="en-US" dirty="0" smtClean="0"/>
              <a:t>•	How to set up the meeting space </a:t>
            </a:r>
          </a:p>
          <a:p>
            <a:r>
              <a:rPr lang="en-US" dirty="0" smtClean="0"/>
              <a:t>•	How to incorporate your electronic options </a:t>
            </a:r>
          </a:p>
          <a:p>
            <a:r>
              <a:rPr lang="en-US" dirty="0" smtClean="0"/>
              <a:t>•	Meeting Roles and Responsibilities </a:t>
            </a:r>
          </a:p>
          <a:p>
            <a:r>
              <a:rPr lang="en-US" dirty="0" smtClean="0"/>
              <a:t>•	Use an agenda</a:t>
            </a:r>
          </a:p>
          <a:p>
            <a:r>
              <a:rPr lang="en-US" dirty="0" smtClean="0"/>
              <a:t>•	Chairing a Meeting</a:t>
            </a:r>
          </a:p>
          <a:p>
            <a:r>
              <a:rPr lang="en-US" dirty="0" smtClean="0"/>
              <a:t>•	How to deal with disruptions </a:t>
            </a:r>
          </a:p>
          <a:p>
            <a:r>
              <a:rPr lang="en-US" dirty="0" smtClean="0"/>
              <a:t>•	How to professionally deal with personality conflicts </a:t>
            </a:r>
          </a:p>
          <a:p>
            <a:r>
              <a:rPr lang="en-US" dirty="0" smtClean="0"/>
              <a:t>•	How to take minutes </a:t>
            </a:r>
          </a:p>
          <a:p>
            <a:r>
              <a:rPr lang="en-US" dirty="0" smtClean="0"/>
              <a:t>•	How to make the most of your meeting using games, activities and prizes</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3</a:t>
            </a:fld>
            <a:endParaRPr lang="en-CA" dirty="0"/>
          </a:p>
        </p:txBody>
      </p:sp>
    </p:spTree>
    <p:extLst>
      <p:ext uri="{BB962C8B-B14F-4D97-AF65-F5344CB8AC3E}">
        <p14:creationId xmlns:p14="http://schemas.microsoft.com/office/powerpoint/2010/main" val="276680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The agenda is an entity that plays a vital role like the chairperson or minute taker. Is should not be ignored, because if it is ignored, your meeting will experience time and participant management problems. Many times meetings run over or are cut short leaving topics unaddressed that were on the agenda. Consistently missing the agenda time and topics is a sign of poor meeting management. Here is a list of items the agenda accomplishes when handled as a role at the beginning of the meeting:</a:t>
            </a:r>
          </a:p>
          <a:p>
            <a:pPr lvl="0"/>
            <a:r>
              <a:rPr lang="en-US" sz="1200" kern="1200" dirty="0" smtClean="0">
                <a:solidFill>
                  <a:schemeClr val="tx1"/>
                </a:solidFill>
                <a:effectLst/>
                <a:latin typeface="+mn-lt"/>
                <a:ea typeface="+mn-ea"/>
                <a:cs typeface="+mn-cs"/>
              </a:rPr>
              <a:t>The agenda communicates:</a:t>
            </a:r>
          </a:p>
          <a:p>
            <a:pPr lvl="1"/>
            <a:r>
              <a:rPr lang="en-US" sz="1200" kern="1200" dirty="0" smtClean="0">
                <a:solidFill>
                  <a:schemeClr val="tx1"/>
                </a:solidFill>
                <a:effectLst/>
                <a:latin typeface="+mn-lt"/>
                <a:ea typeface="+mn-ea"/>
                <a:cs typeface="+mn-cs"/>
              </a:rPr>
              <a:t>Meeting topics</a:t>
            </a:r>
          </a:p>
          <a:p>
            <a:pPr lvl="1"/>
            <a:r>
              <a:rPr lang="en-US" sz="1200" kern="1200" dirty="0" smtClean="0">
                <a:solidFill>
                  <a:schemeClr val="tx1"/>
                </a:solidFill>
                <a:effectLst/>
                <a:latin typeface="+mn-lt"/>
                <a:ea typeface="+mn-ea"/>
                <a:cs typeface="+mn-cs"/>
              </a:rPr>
              <a:t>Presenters</a:t>
            </a:r>
          </a:p>
          <a:p>
            <a:pPr lvl="1"/>
            <a:r>
              <a:rPr lang="en-US" sz="1200" kern="1200" dirty="0" smtClean="0">
                <a:solidFill>
                  <a:schemeClr val="tx1"/>
                </a:solidFill>
                <a:effectLst/>
                <a:latin typeface="+mn-lt"/>
                <a:ea typeface="+mn-ea"/>
                <a:cs typeface="+mn-cs"/>
              </a:rPr>
              <a:t>Time allotment for each speaker</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agenda provides focus by:</a:t>
            </a:r>
          </a:p>
          <a:p>
            <a:pPr lvl="1"/>
            <a:r>
              <a:rPr lang="en-US" sz="1200" kern="1200" dirty="0" smtClean="0">
                <a:solidFill>
                  <a:schemeClr val="tx1"/>
                </a:solidFill>
                <a:effectLst/>
                <a:latin typeface="+mn-lt"/>
                <a:ea typeface="+mn-ea"/>
                <a:cs typeface="+mn-cs"/>
              </a:rPr>
              <a:t>Stating the meeting objectives clearly</a:t>
            </a:r>
          </a:p>
          <a:p>
            <a:pPr lvl="1"/>
            <a:r>
              <a:rPr lang="en-US" sz="1200" kern="1200" dirty="0" smtClean="0">
                <a:solidFill>
                  <a:schemeClr val="tx1"/>
                </a:solidFill>
                <a:effectLst/>
                <a:latin typeface="+mn-lt"/>
                <a:ea typeface="+mn-ea"/>
                <a:cs typeface="+mn-cs"/>
              </a:rPr>
              <a:t>Outlining the meeting in increments of time</a:t>
            </a:r>
          </a:p>
          <a:p>
            <a:pPr lvl="1"/>
            <a:r>
              <a:rPr lang="en-US" sz="1200" kern="1200" dirty="0" smtClean="0">
                <a:solidFill>
                  <a:schemeClr val="tx1"/>
                </a:solidFill>
                <a:effectLst/>
                <a:latin typeface="+mn-lt"/>
                <a:ea typeface="+mn-ea"/>
                <a:cs typeface="+mn-cs"/>
              </a:rPr>
              <a:t>Providing a checklist of things to accomplish in the meeting</a:t>
            </a:r>
          </a:p>
          <a:p>
            <a:pPr lvl="1"/>
            <a:r>
              <a:rPr lang="en-US" sz="1200" kern="1200" dirty="0" smtClean="0">
                <a:solidFill>
                  <a:schemeClr val="tx1"/>
                </a:solidFill>
                <a:effectLst/>
                <a:latin typeface="+mn-lt"/>
                <a:ea typeface="+mn-ea"/>
                <a:cs typeface="+mn-cs"/>
              </a:rPr>
              <a:t>Allowing the attendees to see both the beginning and the end of the meeting, avoiding them becoming distracted when they are left wondering when this meeting end will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is a sample introduction of how to introduce the agenda as a role at the beginning of the meeting:</a:t>
            </a:r>
          </a:p>
          <a:p>
            <a:r>
              <a:rPr lang="en-US" sz="1200" i="1" kern="1200" dirty="0" smtClean="0">
                <a:solidFill>
                  <a:schemeClr val="tx1"/>
                </a:solidFill>
                <a:effectLst/>
                <a:latin typeface="+mn-lt"/>
                <a:ea typeface="+mn-ea"/>
                <a:cs typeface="+mn-cs"/>
              </a:rPr>
              <a:t>“The agenda today will help us meet today’s goal of deriving a good sales strategy. We have four presenters who are going to discuss how to present the new product, handle objections, gain commitment, and close the sale. The agenda will be our guide so we can stay on track and finish on time.”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Simply handing out the agenda does not communicate its role. You must introduce it like any other person that has a role in the meeting.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69</a:t>
            </a:fld>
            <a:endParaRPr lang="en-CA" dirty="0"/>
          </a:p>
        </p:txBody>
      </p:sp>
    </p:spTree>
    <p:extLst>
      <p:ext uri="{BB962C8B-B14F-4D97-AF65-F5344CB8AC3E}">
        <p14:creationId xmlns:p14="http://schemas.microsoft.com/office/powerpoint/2010/main" val="3765183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Using a parking lot in your meetings provides a place where topics that cannot be answered during the meeting are noted for follow up later. Sometimes the topics in the parking lot may be answered during the course of the meeting, but this is unusual. The parking lot is simple to implement. You could create a physical place by using piece of flip chart paper with sticky notes. Perhaps you prefer electronic documentation. You can collect parking lot topics onto a spreadsheet. Whatever you choose, you need to have a basic format. Here are some things to consider:</a:t>
            </a:r>
          </a:p>
          <a:p>
            <a:pPr lvl="0"/>
            <a:r>
              <a:rPr lang="en-US" sz="1200" kern="1200" dirty="0" smtClean="0">
                <a:solidFill>
                  <a:schemeClr val="tx1"/>
                </a:solidFill>
                <a:effectLst/>
                <a:latin typeface="+mn-lt"/>
                <a:ea typeface="+mn-ea"/>
                <a:cs typeface="+mn-cs"/>
              </a:rPr>
              <a:t>Take a few moments to share with the attendees how the parking lot works</a:t>
            </a:r>
          </a:p>
          <a:p>
            <a:pPr lvl="1"/>
            <a:r>
              <a:rPr lang="en-US" sz="1200" kern="1200" dirty="0" smtClean="0">
                <a:solidFill>
                  <a:schemeClr val="tx1"/>
                </a:solidFill>
                <a:effectLst/>
                <a:latin typeface="+mn-lt"/>
                <a:ea typeface="+mn-ea"/>
                <a:cs typeface="+mn-cs"/>
              </a:rPr>
              <a:t>Meant for topics that require follow up after the meeting</a:t>
            </a:r>
          </a:p>
          <a:p>
            <a:pPr lvl="1"/>
            <a:r>
              <a:rPr lang="en-US" sz="1200" kern="1200" dirty="0" smtClean="0">
                <a:solidFill>
                  <a:schemeClr val="tx1"/>
                </a:solidFill>
                <a:effectLst/>
                <a:latin typeface="+mn-lt"/>
                <a:ea typeface="+mn-ea"/>
                <a:cs typeface="+mn-cs"/>
              </a:rPr>
              <a:t>Hold questions that can be answered later in the meeting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Provide brief instruction on how to register a parking lot issue</a:t>
            </a:r>
          </a:p>
          <a:p>
            <a:pPr lvl="1"/>
            <a:r>
              <a:rPr lang="en-US" sz="1200" kern="1200" dirty="0" smtClean="0">
                <a:solidFill>
                  <a:schemeClr val="tx1"/>
                </a:solidFill>
                <a:effectLst/>
                <a:latin typeface="+mn-lt"/>
                <a:ea typeface="+mn-ea"/>
                <a:cs typeface="+mn-cs"/>
              </a:rPr>
              <a:t>Provide the question or topic, name, and contact information, on a sticky note or verbally to the minute taker</a:t>
            </a:r>
          </a:p>
          <a:p>
            <a:pPr lvl="1"/>
            <a:r>
              <a:rPr lang="en-US" sz="1200" kern="1200" dirty="0" smtClean="0">
                <a:solidFill>
                  <a:schemeClr val="tx1"/>
                </a:solidFill>
                <a:effectLst/>
                <a:latin typeface="+mn-lt"/>
                <a:ea typeface="+mn-ea"/>
                <a:cs typeface="+mn-cs"/>
              </a:rPr>
              <a:t>Chairperson will review parking lot topics to determine if the topic requires follow up after the meeting. </a:t>
            </a:r>
          </a:p>
          <a:p>
            <a:pPr lvl="1"/>
            <a:r>
              <a:rPr lang="en-US" sz="1200" kern="1200" dirty="0" smtClean="0">
                <a:solidFill>
                  <a:schemeClr val="tx1"/>
                </a:solidFill>
                <a:effectLst/>
                <a:latin typeface="+mn-lt"/>
                <a:ea typeface="+mn-ea"/>
                <a:cs typeface="+mn-cs"/>
              </a:rPr>
              <a:t>Follow up communication will be sent to all the members of the meeting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parking lot is helpful in managing your time. It gives you the ability to move off a topic that requires more research and time to develop. Remember to check the parking lot at the end of the meeting and always be sure to follow up when you say you will. </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70</a:t>
            </a:fld>
            <a:endParaRPr lang="en-CA" dirty="0"/>
          </a:p>
        </p:txBody>
      </p:sp>
    </p:spTree>
    <p:extLst>
      <p:ext uri="{BB962C8B-B14F-4D97-AF65-F5344CB8AC3E}">
        <p14:creationId xmlns:p14="http://schemas.microsoft.com/office/powerpoint/2010/main" val="1131949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kern="1200" dirty="0" smtClean="0">
                <a:solidFill>
                  <a:schemeClr val="tx1"/>
                </a:solidFill>
                <a:effectLst/>
                <a:latin typeface="+mn-lt"/>
                <a:ea typeface="+mn-ea"/>
                <a:cs typeface="+mn-cs"/>
              </a:rPr>
              <a:t>In order to keep your meeting on track, you should set clear expectations on how time management will be used in the meeting. Setting expectations up front avoids surprised and indignation from the presenter, because they are not caught off guard. In addition, as a chairperson, you must feel comfortable interrupting the presenter when necessary. Many times the presenter would like to be told their time is up. This way they do not have to worry about time. The </a:t>
            </a:r>
            <a:r>
              <a:rPr lang="en-US" sz="1200" b="1" kern="1200" dirty="0" smtClean="0">
                <a:solidFill>
                  <a:schemeClr val="tx1"/>
                </a:solidFill>
                <a:effectLst/>
                <a:latin typeface="+mn-lt"/>
                <a:ea typeface="+mn-ea"/>
                <a:cs typeface="+mn-cs"/>
              </a:rPr>
              <a:t>STOP</a:t>
            </a:r>
            <a:r>
              <a:rPr lang="en-US" sz="1200" kern="1200" dirty="0" smtClean="0">
                <a:solidFill>
                  <a:schemeClr val="tx1"/>
                </a:solidFill>
                <a:effectLst/>
                <a:latin typeface="+mn-lt"/>
                <a:ea typeface="+mn-ea"/>
                <a:cs typeface="+mn-cs"/>
              </a:rPr>
              <a:t> technique helps to keep your meeting on track by doing the following:</a:t>
            </a:r>
          </a:p>
          <a:p>
            <a:pPr lvl="0"/>
            <a:r>
              <a:rPr lang="en-US" sz="1200" b="1" kern="1200" dirty="0" smtClean="0">
                <a:solidFill>
                  <a:schemeClr val="tx1"/>
                </a:solidFill>
                <a:effectLst/>
                <a:latin typeface="+mn-lt"/>
                <a:ea typeface="+mn-ea"/>
                <a:cs typeface="+mn-cs"/>
              </a:rPr>
              <a:t>Set expectations:</a:t>
            </a:r>
            <a:r>
              <a:rPr lang="en-US" sz="1200" kern="1200" dirty="0" smtClean="0">
                <a:solidFill>
                  <a:schemeClr val="tx1"/>
                </a:solidFill>
                <a:effectLst/>
                <a:latin typeface="+mn-lt"/>
                <a:ea typeface="+mn-ea"/>
                <a:cs typeface="+mn-cs"/>
              </a:rPr>
              <a:t> letting your presenters and attendees know you intend on managing the agenda vigorously removes the element of surprise. When you neglect to set time management expectations, you are subject to an array of reactions from the presenter and attendees. It may be taken as rude behavior. It does not have to be that way. Let the presenter know that you will give them a signal at five and two minutes remaining. In addition, set expectations for questions and answers. Telling attendees to write their questions down to be asked at the end of the presentation avoids unnecessary interruptions, potentially side tracking the conversation. </a:t>
            </a:r>
          </a:p>
          <a:p>
            <a:pPr lvl="0"/>
            <a:r>
              <a:rPr lang="en-US" sz="1200" b="1" kern="1200" dirty="0" smtClean="0">
                <a:solidFill>
                  <a:schemeClr val="tx1"/>
                </a:solidFill>
                <a:effectLst/>
                <a:latin typeface="+mn-lt"/>
                <a:ea typeface="+mn-ea"/>
                <a:cs typeface="+mn-cs"/>
              </a:rPr>
              <a:t>Time the presenter:</a:t>
            </a:r>
            <a:r>
              <a:rPr lang="en-US" sz="1200" kern="1200" dirty="0" smtClean="0">
                <a:solidFill>
                  <a:schemeClr val="tx1"/>
                </a:solidFill>
                <a:effectLst/>
                <a:latin typeface="+mn-lt"/>
                <a:ea typeface="+mn-ea"/>
                <a:cs typeface="+mn-cs"/>
              </a:rPr>
              <a:t> using a timer is the best way to manage the time of your meeting. Keep to the allotted time for both the presentation and the question and answer activity. Always provide a warning time so the presenter does not have to stop abruptly. </a:t>
            </a:r>
          </a:p>
          <a:p>
            <a:pPr lvl="0"/>
            <a:r>
              <a:rPr lang="en-US" sz="1200" b="1" kern="1200" dirty="0" smtClean="0">
                <a:solidFill>
                  <a:schemeClr val="tx1"/>
                </a:solidFill>
                <a:effectLst/>
                <a:latin typeface="+mn-lt"/>
                <a:ea typeface="+mn-ea"/>
                <a:cs typeface="+mn-cs"/>
              </a:rPr>
              <a:t>Overcome fear of interrupting:</a:t>
            </a:r>
            <a:r>
              <a:rPr lang="en-US" sz="1200" kern="1200" dirty="0" smtClean="0">
                <a:solidFill>
                  <a:schemeClr val="tx1"/>
                </a:solidFill>
                <a:effectLst/>
                <a:latin typeface="+mn-lt"/>
                <a:ea typeface="+mn-ea"/>
                <a:cs typeface="+mn-cs"/>
              </a:rPr>
              <a:t> perhaps you do not have a problem with this, but there are many who see interrupting someone as rude and find it difficult to do. The best way to overcome this is by setting those expectations upfront. This way you know the presenter is expecting an interruption. The same holds true for questions being asked. If left unchecked, you could lose a lot of time by allowing excessive questions. Use your parking lot to hold questions that require more thought in answering. Call time on questions and answers so you can move to the next topic.</a:t>
            </a:r>
          </a:p>
          <a:p>
            <a:pPr lvl="0"/>
            <a:r>
              <a:rPr lang="en-US" sz="1200" b="1" kern="1200" dirty="0" smtClean="0">
                <a:solidFill>
                  <a:schemeClr val="tx1"/>
                </a:solidFill>
                <a:effectLst/>
                <a:latin typeface="+mn-lt"/>
                <a:ea typeface="+mn-ea"/>
                <a:cs typeface="+mn-cs"/>
              </a:rPr>
              <a:t>Politely warn people time is nearing:</a:t>
            </a:r>
            <a:r>
              <a:rPr lang="en-US" sz="1200" kern="1200" dirty="0" smtClean="0">
                <a:solidFill>
                  <a:schemeClr val="tx1"/>
                </a:solidFill>
                <a:effectLst/>
                <a:latin typeface="+mn-lt"/>
                <a:ea typeface="+mn-ea"/>
                <a:cs typeface="+mn-cs"/>
              </a:rPr>
              <a:t> avoid being harsh and rigid. Treating others with respect is the best way to keep the meeting moving and with plenty of participation. You do not want them to shut down because you are becoming a tyrant. </a:t>
            </a:r>
            <a:endParaRPr lang="en-US" sz="1200" kern="1200" dirty="0">
              <a:solidFill>
                <a:schemeClr val="tx1"/>
              </a:solidFill>
              <a:effectLst/>
              <a:latin typeface="+mn-lt"/>
              <a:ea typeface="+mn-ea"/>
              <a:cs typeface="+mn-cs"/>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9A23F5-1492-4B94-AD63-8EE03B0BF588}" type="slidenum">
              <a:rPr lang="en-CA" smtClean="0"/>
              <a:pPr eaLnBrk="1" hangingPunct="1"/>
              <a:t>80</a:t>
            </a:fld>
            <a:endParaRPr lang="en-CA" dirty="0" smtClean="0"/>
          </a:p>
        </p:txBody>
      </p:sp>
    </p:spTree>
    <p:extLst>
      <p:ext uri="{BB962C8B-B14F-4D97-AF65-F5344CB8AC3E}">
        <p14:creationId xmlns:p14="http://schemas.microsoft.com/office/powerpoint/2010/main" val="1600701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n-ea"/>
                <a:cs typeface="+mn-cs"/>
              </a:rPr>
              <a:t>Going into overtime presents several problems. Once the meeting extends beyond its original end time, you will begin to lose the attendees’ attention. This is particularly obvious in large meetings. No matter what size meeting you are dealing with, the goal to dealing with overtime is to acknowledge it before it happens. Look at the agenda and determine if you will need to go over. If you do, then do the following to mitigate the effects of going into overtime:</a:t>
            </a:r>
          </a:p>
          <a:p>
            <a:pPr lvl="0"/>
            <a:r>
              <a:rPr lang="en-US" sz="1200" kern="1200" dirty="0" smtClean="0">
                <a:solidFill>
                  <a:schemeClr val="tx1"/>
                </a:solidFill>
                <a:effectLst/>
                <a:latin typeface="+mn-lt"/>
                <a:ea typeface="+mn-ea"/>
                <a:cs typeface="+mn-cs"/>
              </a:rPr>
              <a:t>Determine your constraints  </a:t>
            </a:r>
          </a:p>
          <a:p>
            <a:pPr lvl="1"/>
            <a:r>
              <a:rPr lang="en-US" sz="1200" kern="1200" dirty="0" smtClean="0">
                <a:solidFill>
                  <a:schemeClr val="tx1"/>
                </a:solidFill>
                <a:effectLst/>
                <a:latin typeface="+mn-lt"/>
                <a:ea typeface="+mn-ea"/>
                <a:cs typeface="+mn-cs"/>
              </a:rPr>
              <a:t>Is the room or venue available for overtime  </a:t>
            </a:r>
          </a:p>
          <a:p>
            <a:pPr lvl="1"/>
            <a:r>
              <a:rPr lang="en-US" sz="1200" kern="1200" dirty="0" smtClean="0">
                <a:solidFill>
                  <a:schemeClr val="tx1"/>
                </a:solidFill>
                <a:effectLst/>
                <a:latin typeface="+mn-lt"/>
                <a:ea typeface="+mn-ea"/>
                <a:cs typeface="+mn-cs"/>
              </a:rPr>
              <a:t>Do attendees have to travel and cannot stay</a:t>
            </a:r>
          </a:p>
          <a:p>
            <a:pPr lvl="0"/>
            <a:r>
              <a:rPr lang="en-US" sz="1200" kern="1200" dirty="0" smtClean="0">
                <a:solidFill>
                  <a:schemeClr val="tx1"/>
                </a:solidFill>
                <a:effectLst/>
                <a:latin typeface="+mn-lt"/>
                <a:ea typeface="+mn-ea"/>
                <a:cs typeface="+mn-cs"/>
              </a:rPr>
              <a:t>Warn attendees in advance that the meeting will over run</a:t>
            </a:r>
          </a:p>
          <a:p>
            <a:pPr lvl="0"/>
            <a:r>
              <a:rPr lang="en-US" sz="1200" kern="1200" dirty="0" smtClean="0">
                <a:solidFill>
                  <a:schemeClr val="tx1"/>
                </a:solidFill>
                <a:effectLst/>
                <a:latin typeface="+mn-lt"/>
                <a:ea typeface="+mn-ea"/>
                <a:cs typeface="+mn-cs"/>
              </a:rPr>
              <a:t>Determine how much more time will be needed</a:t>
            </a:r>
          </a:p>
          <a:p>
            <a:pPr lvl="0"/>
            <a:r>
              <a:rPr lang="en-US" sz="1200" kern="1200" dirty="0" smtClean="0">
                <a:solidFill>
                  <a:schemeClr val="tx1"/>
                </a:solidFill>
                <a:effectLst/>
                <a:latin typeface="+mn-lt"/>
                <a:ea typeface="+mn-ea"/>
                <a:cs typeface="+mn-cs"/>
              </a:rPr>
              <a:t>Communicate the extra time to the attendees</a:t>
            </a:r>
          </a:p>
          <a:p>
            <a:pPr lvl="0"/>
            <a:r>
              <a:rPr lang="en-US" sz="1200" kern="1200" dirty="0" smtClean="0">
                <a:solidFill>
                  <a:schemeClr val="tx1"/>
                </a:solidFill>
                <a:effectLst/>
                <a:latin typeface="+mn-lt"/>
                <a:ea typeface="+mn-ea"/>
                <a:cs typeface="+mn-cs"/>
              </a:rPr>
              <a:t>In a small meeting, gain consensus to go into overtime</a:t>
            </a:r>
          </a:p>
          <a:p>
            <a:pPr lvl="0"/>
            <a:r>
              <a:rPr lang="en-US" sz="1200" kern="1200" dirty="0" smtClean="0">
                <a:solidFill>
                  <a:schemeClr val="tx1"/>
                </a:solidFill>
                <a:effectLst/>
                <a:latin typeface="+mn-lt"/>
                <a:ea typeface="+mn-ea"/>
                <a:cs typeface="+mn-cs"/>
              </a:rPr>
              <a:t>Give choices  </a:t>
            </a:r>
          </a:p>
          <a:p>
            <a:pPr lvl="1"/>
            <a:r>
              <a:rPr lang="en-US" sz="1200" kern="1200" dirty="0" smtClean="0">
                <a:solidFill>
                  <a:schemeClr val="tx1"/>
                </a:solidFill>
                <a:effectLst/>
                <a:latin typeface="+mn-lt"/>
                <a:ea typeface="+mn-ea"/>
                <a:cs typeface="+mn-cs"/>
              </a:rPr>
              <a:t>In a large meeting, provide a brief break at the normal end time so those who have to leave will do so during the break and not the meeting  </a:t>
            </a:r>
          </a:p>
          <a:p>
            <a:pPr lvl="1"/>
            <a:r>
              <a:rPr lang="en-US" sz="1200" kern="1200" dirty="0" smtClean="0">
                <a:solidFill>
                  <a:schemeClr val="tx1"/>
                </a:solidFill>
                <a:effectLst/>
                <a:latin typeface="+mn-lt"/>
                <a:ea typeface="+mn-ea"/>
                <a:cs typeface="+mn-cs"/>
              </a:rPr>
              <a:t>In a small meeting, allow those who need to leave to do so</a:t>
            </a:r>
          </a:p>
          <a:p>
            <a:pPr lvl="0"/>
            <a:r>
              <a:rPr lang="en-US" sz="1200" kern="1200" dirty="0" smtClean="0">
                <a:solidFill>
                  <a:schemeClr val="tx1"/>
                </a:solidFill>
                <a:effectLst/>
                <a:latin typeface="+mn-lt"/>
                <a:ea typeface="+mn-ea"/>
                <a:cs typeface="+mn-cs"/>
              </a:rPr>
              <a:t>If overtime is not an option, determine what agenda items will be missed and plan an alternative way of getting the information to the attendees  </a:t>
            </a:r>
          </a:p>
          <a:p>
            <a:pPr lvl="1"/>
            <a:r>
              <a:rPr lang="en-US" sz="1200" kern="1200" dirty="0" smtClean="0">
                <a:solidFill>
                  <a:schemeClr val="tx1"/>
                </a:solidFill>
                <a:effectLst/>
                <a:latin typeface="+mn-lt"/>
                <a:ea typeface="+mn-ea"/>
                <a:cs typeface="+mn-cs"/>
              </a:rPr>
              <a:t>Follow up email  </a:t>
            </a:r>
          </a:p>
          <a:p>
            <a:pPr lvl="1"/>
            <a:r>
              <a:rPr lang="en-US" sz="1200" kern="1200" dirty="0" smtClean="0">
                <a:solidFill>
                  <a:schemeClr val="tx1"/>
                </a:solidFill>
                <a:effectLst/>
                <a:latin typeface="+mn-lt"/>
                <a:ea typeface="+mn-ea"/>
                <a:cs typeface="+mn-cs"/>
              </a:rPr>
              <a:t>Topic saved for next meeting</a:t>
            </a:r>
          </a:p>
          <a:p>
            <a:r>
              <a:rPr lang="en-US" sz="1200" kern="1200" dirty="0" smtClean="0">
                <a:solidFill>
                  <a:schemeClr val="tx1"/>
                </a:solidFill>
                <a:effectLst/>
                <a:latin typeface="+mn-lt"/>
                <a:ea typeface="+mn-ea"/>
                <a:cs typeface="+mn-cs"/>
              </a:rPr>
              <a:t>If you do not manage overtime, then you will see frustration build among the attendees. Have a plan in place so you know what to do once you determine if your meeting is going to run longer than expected. </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81</a:t>
            </a:fld>
            <a:endParaRPr lang="en-CA" dirty="0"/>
          </a:p>
        </p:txBody>
      </p:sp>
    </p:spTree>
    <p:extLst>
      <p:ext uri="{BB962C8B-B14F-4D97-AF65-F5344CB8AC3E}">
        <p14:creationId xmlns:p14="http://schemas.microsoft.com/office/powerpoint/2010/main" val="3779806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In a meeting, it may be difficult to hold participants accountable. Participation, questioning, and preparedness could easily be overlooked. Holding your participants accountable involves communication. </a:t>
            </a:r>
          </a:p>
          <a:p>
            <a:r>
              <a:rPr lang="en-US" sz="1200" kern="1200" dirty="0" smtClean="0">
                <a:solidFill>
                  <a:schemeClr val="tx1"/>
                </a:solidFill>
                <a:effectLst/>
                <a:latin typeface="+mn-lt"/>
                <a:ea typeface="+mn-ea"/>
                <a:cs typeface="+mn-cs"/>
              </a:rPr>
              <a:t>Here are three basic steps you can take to holding your participants accountable:</a:t>
            </a:r>
          </a:p>
          <a:p>
            <a:pPr lvl="0"/>
            <a:r>
              <a:rPr lang="en-US" sz="1200" b="1" kern="1200" dirty="0" smtClean="0">
                <a:solidFill>
                  <a:schemeClr val="tx1"/>
                </a:solidFill>
                <a:effectLst/>
                <a:latin typeface="+mn-lt"/>
                <a:ea typeface="+mn-ea"/>
                <a:cs typeface="+mn-cs"/>
              </a:rPr>
              <a:t>Set your expectations:</a:t>
            </a:r>
            <a:r>
              <a:rPr lang="en-US" sz="1200" kern="1200" dirty="0" smtClean="0">
                <a:solidFill>
                  <a:schemeClr val="tx1"/>
                </a:solidFill>
                <a:effectLst/>
                <a:latin typeface="+mn-lt"/>
                <a:ea typeface="+mn-ea"/>
                <a:cs typeface="+mn-cs"/>
              </a:rPr>
              <a:t> in advance, perhaps in your invitation you should outline what you expect from the participants in this meeting. You may need them to bring questions, or help by providing information. You may want them to participate with vigor. In any case, you must outline what you expect of them before you can hold them to a standard or expectation.</a:t>
            </a:r>
          </a:p>
          <a:p>
            <a:pPr lvl="0"/>
            <a:r>
              <a:rPr lang="en-US" sz="1200" b="1" kern="1200" dirty="0" smtClean="0">
                <a:solidFill>
                  <a:schemeClr val="tx1"/>
                </a:solidFill>
                <a:effectLst/>
                <a:latin typeface="+mn-lt"/>
                <a:ea typeface="+mn-ea"/>
                <a:cs typeface="+mn-cs"/>
              </a:rPr>
              <a:t>Clarify the consequences:</a:t>
            </a:r>
            <a:r>
              <a:rPr lang="en-US" sz="1200" kern="1200" dirty="0" smtClean="0">
                <a:solidFill>
                  <a:schemeClr val="tx1"/>
                </a:solidFill>
                <a:effectLst/>
                <a:latin typeface="+mn-lt"/>
                <a:ea typeface="+mn-ea"/>
                <a:cs typeface="+mn-cs"/>
              </a:rPr>
              <a:t> let the participants know how you plan to hold them accountable. Perhaps you can warn that you will be calling on everyone for answers. You may also leverage their manager if applicable. You may say that you will be sending the meeting minutes to their supervisors where they can see if they participated or not. </a:t>
            </a:r>
          </a:p>
          <a:p>
            <a:pPr lvl="0"/>
            <a:r>
              <a:rPr lang="en-US" sz="1200" b="1" kern="1200" dirty="0" smtClean="0">
                <a:solidFill>
                  <a:schemeClr val="tx1"/>
                </a:solidFill>
                <a:effectLst/>
                <a:latin typeface="+mn-lt"/>
                <a:ea typeface="+mn-ea"/>
                <a:cs typeface="+mn-cs"/>
              </a:rPr>
              <a:t>Follow through:</a:t>
            </a:r>
            <a:r>
              <a:rPr lang="en-US" sz="1200" kern="1200" dirty="0" smtClean="0">
                <a:solidFill>
                  <a:schemeClr val="tx1"/>
                </a:solidFill>
                <a:effectLst/>
                <a:latin typeface="+mn-lt"/>
                <a:ea typeface="+mn-ea"/>
                <a:cs typeface="+mn-cs"/>
              </a:rPr>
              <a:t> if you said you would do something, then you have to do it. Do not get into the habit of making empty threats. People will respect you and will naturally be accountable to you because of your work ethic. </a:t>
            </a:r>
          </a:p>
          <a:p>
            <a:r>
              <a:rPr lang="en-US" sz="1200" kern="1200" dirty="0" smtClean="0">
                <a:solidFill>
                  <a:schemeClr val="tx1"/>
                </a:solidFill>
                <a:effectLst/>
                <a:latin typeface="+mn-lt"/>
                <a:ea typeface="+mn-ea"/>
                <a:cs typeface="+mn-cs"/>
              </a:rPr>
              <a:t>Most participants do not want to be on the “bad” side. They want to contribute. Your ability to assert yourself and communicate with clarity your expectations, consequences and determination will make this an easy process with practice.</a:t>
            </a:r>
          </a:p>
          <a:p>
            <a:pPr eaLnBrk="1" hangingPunct="1"/>
            <a:endParaRPr lang="en-CA"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E83DB1-8696-4206-9BC8-95BA35117FE2}" type="slidenum">
              <a:rPr lang="en-CA" smtClean="0"/>
              <a:pPr eaLnBrk="1" hangingPunct="1"/>
              <a:t>82</a:t>
            </a:fld>
            <a:endParaRPr lang="en-CA" dirty="0" smtClean="0"/>
          </a:p>
        </p:txBody>
      </p:sp>
    </p:spTree>
    <p:extLst>
      <p:ext uri="{BB962C8B-B14F-4D97-AF65-F5344CB8AC3E}">
        <p14:creationId xmlns:p14="http://schemas.microsoft.com/office/powerpoint/2010/main" val="1489947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kern="1200" dirty="0" smtClean="0">
                <a:solidFill>
                  <a:schemeClr val="tx1"/>
                </a:solidFill>
                <a:effectLst/>
                <a:latin typeface="+mn-lt"/>
                <a:ea typeface="+mn-ea"/>
                <a:cs typeface="+mn-cs"/>
              </a:rPr>
              <a:t>Constant disruptions caused by attendees running in and out of your meeting will affect the experience for the other attendees. We often take it for granted that attendees will stay in the meeting and not leave. Therefore, we do not discuss this issue very often at the beginning of the meetings. Addressing this form of distraction is best done proactively. Using the </a:t>
            </a:r>
            <a:r>
              <a:rPr lang="en-US" sz="1200" b="1" kern="1200" dirty="0" smtClean="0">
                <a:solidFill>
                  <a:schemeClr val="tx1"/>
                </a:solidFill>
                <a:effectLst/>
                <a:latin typeface="+mn-lt"/>
                <a:ea typeface="+mn-ea"/>
                <a:cs typeface="+mn-cs"/>
              </a:rPr>
              <a:t>SIT</a:t>
            </a:r>
            <a:r>
              <a:rPr lang="en-US" sz="1200" kern="1200" dirty="0" smtClean="0">
                <a:solidFill>
                  <a:schemeClr val="tx1"/>
                </a:solidFill>
                <a:effectLst/>
                <a:latin typeface="+mn-lt"/>
                <a:ea typeface="+mn-ea"/>
                <a:cs typeface="+mn-cs"/>
              </a:rPr>
              <a:t> technique helps your set the expectation regarding running in and out of the meeting. Next, incorporating frequent breaks lessens the changes of participants leaving the room, and finally giving timely feedback to those who break the rule is necessary in order to stop frequent violators. Let us review each step in more detail.</a:t>
            </a:r>
          </a:p>
          <a:p>
            <a:pPr lvl="0"/>
            <a:r>
              <a:rPr lang="en-US" sz="1200" b="1" kern="1200" dirty="0" smtClean="0">
                <a:solidFill>
                  <a:schemeClr val="tx1"/>
                </a:solidFill>
                <a:effectLst/>
                <a:latin typeface="+mn-lt"/>
                <a:ea typeface="+mn-ea"/>
                <a:cs typeface="+mn-cs"/>
              </a:rPr>
              <a:t>Set expectations</a:t>
            </a:r>
            <a:r>
              <a:rPr lang="en-US" sz="1200" kern="1200" dirty="0" smtClean="0">
                <a:solidFill>
                  <a:schemeClr val="tx1"/>
                </a:solidFill>
                <a:effectLst/>
                <a:latin typeface="+mn-lt"/>
                <a:ea typeface="+mn-ea"/>
                <a:cs typeface="+mn-cs"/>
              </a:rPr>
              <a:t>: tell your participants at the beginning of the meeting what you expect of them when it comes to staying in the meeting room. Tell them the effects of constantly running in and out of the meeting on the presenter and other participants. Let all the participants know that if they need to leave the room to do so only if it is an emergency and if it is a severe problem, that they should leave the meeting. They will be more of a distraction if they stay.</a:t>
            </a:r>
          </a:p>
          <a:p>
            <a:pPr lvl="0"/>
            <a:r>
              <a:rPr lang="en-US" sz="1200" b="1" kern="1200" dirty="0" smtClean="0">
                <a:solidFill>
                  <a:schemeClr val="tx1"/>
                </a:solidFill>
                <a:effectLst/>
                <a:latin typeface="+mn-lt"/>
                <a:ea typeface="+mn-ea"/>
                <a:cs typeface="+mn-cs"/>
              </a:rPr>
              <a:t>Incorporate frequent breaks</a:t>
            </a:r>
            <a:r>
              <a:rPr lang="en-US" sz="1200" kern="1200" dirty="0" smtClean="0">
                <a:solidFill>
                  <a:schemeClr val="tx1"/>
                </a:solidFill>
                <a:effectLst/>
                <a:latin typeface="+mn-lt"/>
                <a:ea typeface="+mn-ea"/>
                <a:cs typeface="+mn-cs"/>
              </a:rPr>
              <a:t>: at the beginning of your meeting, tell the participants they will get a five-minute break every hour the meeting lasts. Establishing this up front let the participants know when to expect a break and wait until then to call people back, etc. </a:t>
            </a:r>
          </a:p>
          <a:p>
            <a:pPr lvl="0"/>
            <a:r>
              <a:rPr lang="en-US" sz="1200" b="1" kern="1200" dirty="0" smtClean="0">
                <a:solidFill>
                  <a:schemeClr val="tx1"/>
                </a:solidFill>
                <a:effectLst/>
                <a:latin typeface="+mn-lt"/>
                <a:ea typeface="+mn-ea"/>
                <a:cs typeface="+mn-cs"/>
              </a:rPr>
              <a:t>Timely feedback given to those who break the rules</a:t>
            </a:r>
            <a:r>
              <a:rPr lang="en-US" sz="1200" kern="1200" dirty="0" smtClean="0">
                <a:solidFill>
                  <a:schemeClr val="tx1"/>
                </a:solidFill>
                <a:effectLst/>
                <a:latin typeface="+mn-lt"/>
                <a:ea typeface="+mn-ea"/>
                <a:cs typeface="+mn-cs"/>
              </a:rPr>
              <a:t>: when you have a person still running in and out of your meeting, it is best to address that with them as soon as possible. If you have a problem participant, quietly leave the room and wait for them outside. Speak with the participant in a respectful manner and tell them that their behavior is disrupting the meeting. Ask if they are experiencing an emergency and if they need to leave. If they are not in an emergency, tell the participant if they could wait until the scheduled breaks to do what they have to do.</a:t>
            </a:r>
            <a:endParaRPr lang="en-US" sz="1200" kern="1200" dirty="0">
              <a:solidFill>
                <a:schemeClr val="tx1"/>
              </a:solidFill>
              <a:effectLst/>
              <a:latin typeface="+mn-lt"/>
              <a:ea typeface="+mn-ea"/>
              <a:cs typeface="+mn-cs"/>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76430A-E764-4431-9957-CFDD004B9779}" type="slidenum">
              <a:rPr lang="en-CA" smtClean="0"/>
              <a:pPr eaLnBrk="1" hangingPunct="1"/>
              <a:t>92</a:t>
            </a:fld>
            <a:endParaRPr lang="en-CA" dirty="0" smtClean="0"/>
          </a:p>
        </p:txBody>
      </p:sp>
    </p:spTree>
    <p:extLst>
      <p:ext uri="{BB962C8B-B14F-4D97-AF65-F5344CB8AC3E}">
        <p14:creationId xmlns:p14="http://schemas.microsoft.com/office/powerpoint/2010/main" val="3769426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Most people know to silent their cell phones and PDA’s when entering a meeting. However, they may forget every so often. Your job as the meeting manager is to remind them. Here are a couple of steps you can take to remind your participants to turn off those phones.</a:t>
            </a:r>
          </a:p>
          <a:p>
            <a:pPr lvl="0"/>
            <a:r>
              <a:rPr lang="en-US" sz="1200" kern="1200" dirty="0" smtClean="0">
                <a:solidFill>
                  <a:schemeClr val="tx1"/>
                </a:solidFill>
                <a:effectLst/>
                <a:latin typeface="+mn-lt"/>
                <a:ea typeface="+mn-ea"/>
                <a:cs typeface="+mn-cs"/>
              </a:rPr>
              <a:t>Place signs in the room instructing participants to silence their cell phone and PDA’s. They can be humorous and light-hearted. In any case, you will get your message across.</a:t>
            </a:r>
          </a:p>
          <a:p>
            <a:pPr lvl="0"/>
            <a:r>
              <a:rPr lang="en-US" sz="1200" kern="1200" dirty="0" smtClean="0">
                <a:solidFill>
                  <a:schemeClr val="tx1"/>
                </a:solidFill>
                <a:effectLst/>
                <a:latin typeface="+mn-lt"/>
                <a:ea typeface="+mn-ea"/>
                <a:cs typeface="+mn-cs"/>
              </a:rPr>
              <a:t>Make an announcement at the beginning of the meeting instructing the participants to turn off their cell phone or PDA now. The signs are a back-up in case you forget to do this.</a:t>
            </a:r>
          </a:p>
          <a:p>
            <a:pPr lvl="0"/>
            <a:r>
              <a:rPr lang="en-US" sz="1200" kern="1200" dirty="0" smtClean="0">
                <a:solidFill>
                  <a:schemeClr val="tx1"/>
                </a:solidFill>
                <a:effectLst/>
                <a:latin typeface="+mn-lt"/>
                <a:ea typeface="+mn-ea"/>
                <a:cs typeface="+mn-cs"/>
              </a:rPr>
              <a:t>Since the participants will most likely looking at the agenda, place a reminder there too. This way you have several areas where the participants can get the message. </a:t>
            </a:r>
          </a:p>
          <a:p>
            <a:r>
              <a:rPr lang="en-US" sz="1200" kern="1200" dirty="0" smtClean="0">
                <a:solidFill>
                  <a:schemeClr val="tx1"/>
                </a:solidFill>
                <a:effectLst/>
                <a:latin typeface="+mn-lt"/>
                <a:ea typeface="+mn-ea"/>
                <a:cs typeface="+mn-cs"/>
              </a:rPr>
              <a:t>One cell phone or PDA going off in the middle of the meeting could lead to a disruption that could last a couple of minutes. You can reduce this type of disruption by almost 100 percent by just mentioning it at the beginning of the meeting and providing reminder signs. </a:t>
            </a:r>
            <a:endParaRPr lang="en-US" sz="1200" kern="1200" dirty="0">
              <a:solidFill>
                <a:schemeClr val="tx1"/>
              </a:solidFill>
              <a:effectLst/>
              <a:latin typeface="+mn-lt"/>
              <a:ea typeface="+mn-ea"/>
              <a:cs typeface="+mn-cs"/>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3B235F-0CAC-4A2D-B5DD-915DC9C4D984}" type="slidenum">
              <a:rPr lang="en-CA" smtClean="0"/>
              <a:pPr eaLnBrk="1" hangingPunct="1"/>
              <a:t>93</a:t>
            </a:fld>
            <a:endParaRPr lang="en-CA" dirty="0" smtClean="0"/>
          </a:p>
        </p:txBody>
      </p:sp>
    </p:spTree>
    <p:extLst>
      <p:ext uri="{BB962C8B-B14F-4D97-AF65-F5344CB8AC3E}">
        <p14:creationId xmlns:p14="http://schemas.microsoft.com/office/powerpoint/2010/main" val="3695773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200" kern="1200" dirty="0" smtClean="0">
                <a:solidFill>
                  <a:schemeClr val="tx1"/>
                </a:solidFill>
                <a:effectLst/>
                <a:latin typeface="+mn-lt"/>
                <a:ea typeface="+mn-ea"/>
                <a:cs typeface="+mn-cs"/>
              </a:rPr>
              <a:t>This is by far the most difficult to manage in a meeting. The biggest challenge is to redirect without offending the participants. Using the </a:t>
            </a:r>
            <a:r>
              <a:rPr lang="en-US" sz="1200" b="1" kern="1200" dirty="0" smtClean="0">
                <a:solidFill>
                  <a:schemeClr val="tx1"/>
                </a:solidFill>
                <a:effectLst/>
                <a:latin typeface="+mn-lt"/>
                <a:ea typeface="+mn-ea"/>
                <a:cs typeface="+mn-cs"/>
              </a:rPr>
              <a:t>EAR</a:t>
            </a:r>
            <a:r>
              <a:rPr lang="en-US" sz="1200" kern="1200" dirty="0" smtClean="0">
                <a:solidFill>
                  <a:schemeClr val="tx1"/>
                </a:solidFill>
                <a:effectLst/>
                <a:latin typeface="+mn-lt"/>
                <a:ea typeface="+mn-ea"/>
                <a:cs typeface="+mn-cs"/>
              </a:rPr>
              <a:t> technique helps to do this in three simple steps.</a:t>
            </a:r>
          </a:p>
          <a:p>
            <a:pPr lvl="0"/>
            <a:r>
              <a:rPr lang="en-US" sz="1200" b="1" kern="1200" dirty="0" smtClean="0">
                <a:solidFill>
                  <a:schemeClr val="tx1"/>
                </a:solidFill>
                <a:effectLst/>
                <a:latin typeface="+mn-lt"/>
                <a:ea typeface="+mn-ea"/>
                <a:cs typeface="+mn-cs"/>
              </a:rPr>
              <a:t>Engage the conversation by becoming contributor for a moment.</a:t>
            </a:r>
            <a:r>
              <a:rPr lang="en-US" sz="1200" kern="1200" dirty="0" smtClean="0">
                <a:solidFill>
                  <a:schemeClr val="tx1"/>
                </a:solidFill>
                <a:effectLst/>
                <a:latin typeface="+mn-lt"/>
                <a:ea typeface="+mn-ea"/>
                <a:cs typeface="+mn-cs"/>
              </a:rPr>
              <a:t> The goal is not to carry the conversation, but to gain some control by getting the meeting floor. Once engaged you are able to go to the next step.</a:t>
            </a:r>
          </a:p>
          <a:p>
            <a:pPr lvl="0"/>
            <a:r>
              <a:rPr lang="en-US" sz="1200" b="1" kern="1200" dirty="0" smtClean="0">
                <a:solidFill>
                  <a:schemeClr val="tx1"/>
                </a:solidFill>
                <a:effectLst/>
                <a:latin typeface="+mn-lt"/>
                <a:ea typeface="+mn-ea"/>
                <a:cs typeface="+mn-cs"/>
              </a:rPr>
              <a:t>Acknowledge that the topic is valid and worthy of discussion.</a:t>
            </a:r>
            <a:r>
              <a:rPr lang="en-US" sz="1200" kern="1200" dirty="0" smtClean="0">
                <a:solidFill>
                  <a:schemeClr val="tx1"/>
                </a:solidFill>
                <a:effectLst/>
                <a:latin typeface="+mn-lt"/>
                <a:ea typeface="+mn-ea"/>
                <a:cs typeface="+mn-cs"/>
              </a:rPr>
              <a:t> This should be a short and affirming statement. This avoids embarrassment of those who carried the conversation when it is time to redirect. </a:t>
            </a:r>
          </a:p>
          <a:p>
            <a:pPr lvl="0"/>
            <a:r>
              <a:rPr lang="en-US" sz="1200" b="1" kern="1200" dirty="0" smtClean="0">
                <a:solidFill>
                  <a:schemeClr val="tx1"/>
                </a:solidFill>
                <a:effectLst/>
                <a:latin typeface="+mn-lt"/>
                <a:ea typeface="+mn-ea"/>
                <a:cs typeface="+mn-cs"/>
              </a:rPr>
              <a:t>Redirect the participants back to the conversation.</a:t>
            </a:r>
            <a:r>
              <a:rPr lang="en-US" sz="1200" kern="1200" dirty="0" smtClean="0">
                <a:solidFill>
                  <a:schemeClr val="tx1"/>
                </a:solidFill>
                <a:effectLst/>
                <a:latin typeface="+mn-lt"/>
                <a:ea typeface="+mn-ea"/>
                <a:cs typeface="+mn-cs"/>
              </a:rPr>
              <a:t> This brief statement ends the last discussion and starts up the previous one that was on topic. </a:t>
            </a:r>
          </a:p>
          <a:p>
            <a:r>
              <a:rPr lang="en-US" sz="1200" kern="1200" dirty="0" smtClean="0">
                <a:solidFill>
                  <a:schemeClr val="tx1"/>
                </a:solidFill>
                <a:effectLst/>
                <a:latin typeface="+mn-lt"/>
                <a:ea typeface="+mn-ea"/>
                <a:cs typeface="+mn-cs"/>
              </a:rPr>
              <a:t>Here is a sample </a:t>
            </a:r>
            <a:r>
              <a:rPr lang="en-US" sz="1200" b="1" kern="1200" dirty="0" smtClean="0">
                <a:solidFill>
                  <a:schemeClr val="tx1"/>
                </a:solidFill>
                <a:effectLst/>
                <a:latin typeface="+mn-lt"/>
                <a:ea typeface="+mn-ea"/>
                <a:cs typeface="+mn-cs"/>
              </a:rPr>
              <a:t>EAR</a:t>
            </a:r>
            <a:r>
              <a:rPr lang="en-US" sz="1200" kern="1200" dirty="0" smtClean="0">
                <a:solidFill>
                  <a:schemeClr val="tx1"/>
                </a:solidFill>
                <a:effectLst/>
                <a:latin typeface="+mn-lt"/>
                <a:ea typeface="+mn-ea"/>
                <a:cs typeface="+mn-cs"/>
              </a:rPr>
              <a:t> script:</a:t>
            </a:r>
          </a:p>
          <a:p>
            <a:r>
              <a:rPr lang="en-US" sz="1200" b="1" kern="1200" dirty="0" smtClean="0">
                <a:solidFill>
                  <a:schemeClr val="tx1"/>
                </a:solidFill>
                <a:effectLst/>
                <a:latin typeface="+mn-lt"/>
                <a:ea typeface="+mn-ea"/>
                <a:cs typeface="+mn-cs"/>
              </a:rPr>
              <a:t>Participant on a tangent: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 think pizza for breakfast is the best! There is now doubt about it.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Meeting manager: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 am willing to try pizza for breakfast. It can’t be that bad.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Meeting manager: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Perhaps you represent a large number of pizza lovers that enjoy the same thing you do. I won’t knock it until I try it.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Meeting manager: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Now, let’s get back to the problem of employee morale in the call center. Who has some ideas they can share?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Granted the topic was embellished, but this last script demonstrated the steps clearly. Using EAR will help you master the meeting room every time the conversation goes astray. </a:t>
            </a:r>
            <a:endParaRPr lang="en-US" sz="1200" kern="1200" dirty="0">
              <a:solidFill>
                <a:schemeClr val="tx1"/>
              </a:solidFill>
              <a:effectLst/>
              <a:latin typeface="+mn-lt"/>
              <a:ea typeface="+mn-ea"/>
              <a:cs typeface="+mn-cs"/>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DE9F0A-AB03-4E31-828B-C8307EA4924D}" type="slidenum">
              <a:rPr lang="en-CA" smtClean="0"/>
              <a:pPr eaLnBrk="1" hangingPunct="1"/>
              <a:t>94</a:t>
            </a:fld>
            <a:endParaRPr lang="en-CA" dirty="0" smtClean="0"/>
          </a:p>
        </p:txBody>
      </p:sp>
    </p:spTree>
    <p:extLst>
      <p:ext uri="{BB962C8B-B14F-4D97-AF65-F5344CB8AC3E}">
        <p14:creationId xmlns:p14="http://schemas.microsoft.com/office/powerpoint/2010/main" val="2429061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Sometimes a meeting could result in conflict. This may be true of meetings where new teams are storming together and forming the team. Conflict could arise when two participants with opposing views clash. In any case, conflict in a meeting has to be managed. There is an acceptable degree of tension, which is normal in debates. However, when the tension turns in to outright conflict, the focus turns from the meeting to the spectacle that is the conflict. Your job as a meeting manager is to diffuse the conflict and restore order in the meeting. Allowing conflict to go unchecked could fester into a bigger problem for everyone in the meeting. The news of the conflict will spread quickly and how you managed, it will be scrutinized. Here are three steps to take when conflict arises.</a:t>
            </a:r>
          </a:p>
          <a:p>
            <a:pPr lvl="0"/>
            <a:r>
              <a:rPr lang="en-US" sz="1200" b="1" kern="1200" dirty="0" smtClean="0">
                <a:solidFill>
                  <a:schemeClr val="tx1"/>
                </a:solidFill>
                <a:effectLst/>
                <a:latin typeface="+mn-lt"/>
                <a:ea typeface="+mn-ea"/>
                <a:cs typeface="+mn-cs"/>
              </a:rPr>
              <a:t>Stop:</a:t>
            </a:r>
            <a:r>
              <a:rPr lang="en-US" sz="1200" kern="1200" dirty="0" smtClean="0">
                <a:solidFill>
                  <a:schemeClr val="tx1"/>
                </a:solidFill>
                <a:effectLst/>
                <a:latin typeface="+mn-lt"/>
                <a:ea typeface="+mn-ea"/>
                <a:cs typeface="+mn-cs"/>
              </a:rPr>
              <a:t> Stop the conflict by intervening and making a statement that acknowledges the conflict. Do not become frustrated yourself. Avoid taking sides. Never yell. Be professional and calm. Simply state that the discussion has turned personal and that it needs to stop.</a:t>
            </a:r>
          </a:p>
          <a:p>
            <a:pPr lvl="0"/>
            <a:r>
              <a:rPr lang="en-US" sz="1200" b="1" kern="1200" dirty="0" smtClean="0">
                <a:solidFill>
                  <a:schemeClr val="tx1"/>
                </a:solidFill>
                <a:effectLst/>
                <a:latin typeface="+mn-lt"/>
                <a:ea typeface="+mn-ea"/>
                <a:cs typeface="+mn-cs"/>
              </a:rPr>
              <a:t>Drop:</a:t>
            </a:r>
            <a:r>
              <a:rPr lang="en-US" sz="1200" kern="1200" dirty="0" smtClean="0">
                <a:solidFill>
                  <a:schemeClr val="tx1"/>
                </a:solidFill>
                <a:effectLst/>
                <a:latin typeface="+mn-lt"/>
                <a:ea typeface="+mn-ea"/>
                <a:cs typeface="+mn-cs"/>
              </a:rPr>
              <a:t> instruct the parties in conflict to drop the discussion for now and regain their composure. There is no need to carry on if the discussion is counterproductive. </a:t>
            </a:r>
          </a:p>
          <a:p>
            <a:pPr lvl="0"/>
            <a:r>
              <a:rPr lang="en-US" sz="1200" b="1" kern="1200" dirty="0" smtClean="0">
                <a:solidFill>
                  <a:schemeClr val="tx1"/>
                </a:solidFill>
                <a:effectLst/>
                <a:latin typeface="+mn-lt"/>
                <a:ea typeface="+mn-ea"/>
                <a:cs typeface="+mn-cs"/>
              </a:rPr>
              <a:t>Roll:</a:t>
            </a:r>
            <a:r>
              <a:rPr lang="en-US" sz="1200" kern="1200" dirty="0" smtClean="0">
                <a:solidFill>
                  <a:schemeClr val="tx1"/>
                </a:solidFill>
                <a:effectLst/>
                <a:latin typeface="+mn-lt"/>
                <a:ea typeface="+mn-ea"/>
                <a:cs typeface="+mn-cs"/>
              </a:rPr>
              <a:t> roll into a break. Even if you just got back from one, take a break and send the participants away for a moment. Call on the parties in conflict and hold a brief expectations meeting. You are not there to resolve personal conflict. However, you must manage the conflict because it is your meeting. Tell the persons in conflict that they must immediately stop the behavior. Restate the need for the meeting and that healthy debate is always welcomed. Have them agree to behave for the remainder of the meeting. </a:t>
            </a:r>
          </a:p>
          <a:p>
            <a:r>
              <a:rPr lang="en-US" sz="1200" kern="1200" dirty="0" smtClean="0">
                <a:solidFill>
                  <a:schemeClr val="tx1"/>
                </a:solidFill>
                <a:effectLst/>
                <a:latin typeface="+mn-lt"/>
                <a:ea typeface="+mn-ea"/>
                <a:cs typeface="+mn-cs"/>
              </a:rPr>
              <a:t>The meeting room is no place to try to resolve the deeper issues of the conflict. On the other hand, if the participants are all a part of a team that will meet regularly, then this issue has to be addressed in a coaching session and not in front of spectators. </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95</a:t>
            </a:fld>
            <a:endParaRPr lang="en-CA" dirty="0"/>
          </a:p>
        </p:txBody>
      </p:sp>
    </p:spTree>
    <p:extLst>
      <p:ext uri="{BB962C8B-B14F-4D97-AF65-F5344CB8AC3E}">
        <p14:creationId xmlns:p14="http://schemas.microsoft.com/office/powerpoint/2010/main" val="1545651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Minutes record major points, decisions, and follow up actions that are a result of the meeting. Meeting minutes also help to keep the meeting on track, because it uses the agenda as its outline. Meeting minutes serve as historical data that can be referenced in case a dispute should arise. They are also used to set the topics for discussion in the next meetings. Many times people who could not attend a meeting ask for the minutes so they can be updated on the latest developments in the meetings. </a:t>
            </a:r>
          </a:p>
          <a:p>
            <a:r>
              <a:rPr lang="en-US" sz="1200" kern="1200" dirty="0" smtClean="0">
                <a:solidFill>
                  <a:schemeClr val="tx1"/>
                </a:solidFill>
                <a:effectLst/>
                <a:latin typeface="+mn-lt"/>
                <a:ea typeface="+mn-ea"/>
                <a:cs typeface="+mn-cs"/>
              </a:rPr>
              <a:t>The minute taker should not have a major part in the meeting themselves. They must focus their attention on what is being said instead of participating. With this said, the act of taking minutes does not require that every word that is said must be recorded. </a:t>
            </a:r>
          </a:p>
          <a:p>
            <a:r>
              <a:rPr lang="en-US" sz="1200" kern="1200" dirty="0" smtClean="0">
                <a:solidFill>
                  <a:schemeClr val="tx1"/>
                </a:solidFill>
                <a:effectLst/>
                <a:latin typeface="+mn-lt"/>
                <a:ea typeface="+mn-ea"/>
                <a:cs typeface="+mn-cs"/>
              </a:rPr>
              <a:t>When taking notes, avoid becoming bogged down with writing full paragraphs. Outlining your points will make your note taking more efficient. When you are done taking minutes, immediately proofread and send them to the chairperson and distribute to all the meeting participants. File your minutes for referencing later. </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107</a:t>
            </a:fld>
            <a:endParaRPr lang="en-CA" dirty="0"/>
          </a:p>
        </p:txBody>
      </p:sp>
    </p:spTree>
    <p:extLst>
      <p:ext uri="{BB962C8B-B14F-4D97-AF65-F5344CB8AC3E}">
        <p14:creationId xmlns:p14="http://schemas.microsoft.com/office/powerpoint/2010/main" val="234228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Determining your meeting participants is an important planning step. You should not approach this casually. Who attends your meeting could help or hinder the meeting dynamics. There is a tendency to invite everyone you know in an effort to cover all angles. This is overkill. Before you think about whom to invite, think about the purpose of the meeting. This will help you determine who should be invited. Be specific when determining the purpose of the meeting. For example, if you are meeting to resolve a problem, invite only those who are capable of providing solutions to the problem. Avoid inviting a high-ranking manager, who could thwart solutions before they are developed.</a:t>
            </a:r>
          </a:p>
          <a:p>
            <a:r>
              <a:rPr lang="en-US" sz="1200" kern="1200" dirty="0" smtClean="0">
                <a:solidFill>
                  <a:schemeClr val="tx1"/>
                </a:solidFill>
                <a:effectLst/>
                <a:latin typeface="+mn-lt"/>
                <a:ea typeface="+mn-ea"/>
                <a:cs typeface="+mn-cs"/>
              </a:rPr>
              <a:t>On the other hand, if your meeting is to come to a decision on a policy or product, do not invite people who do not have the power to enact those changes. Having people who cannot contribute to the meeting will exclude them and affect the meeting environment. Identifying the purpose of your meeting first will help to determine who should attend. Here are some common reasons to call a meeting:</a:t>
            </a:r>
          </a:p>
          <a:p>
            <a:pPr lvl="0"/>
            <a:r>
              <a:rPr lang="en-US" sz="1200" kern="1200" dirty="0" smtClean="0">
                <a:solidFill>
                  <a:schemeClr val="tx1"/>
                </a:solidFill>
                <a:effectLst/>
                <a:latin typeface="+mn-lt"/>
                <a:ea typeface="+mn-ea"/>
                <a:cs typeface="+mn-cs"/>
              </a:rPr>
              <a:t>Problem solving</a:t>
            </a:r>
          </a:p>
          <a:p>
            <a:pPr lvl="0"/>
            <a:r>
              <a:rPr lang="en-US" sz="1200" kern="1200" dirty="0" smtClean="0">
                <a:solidFill>
                  <a:schemeClr val="tx1"/>
                </a:solidFill>
                <a:effectLst/>
                <a:latin typeface="+mn-lt"/>
                <a:ea typeface="+mn-ea"/>
                <a:cs typeface="+mn-cs"/>
              </a:rPr>
              <a:t>Decision making</a:t>
            </a:r>
          </a:p>
          <a:p>
            <a:pPr lvl="0"/>
            <a:r>
              <a:rPr lang="en-US" sz="1200" kern="1200" dirty="0" smtClean="0">
                <a:solidFill>
                  <a:schemeClr val="tx1"/>
                </a:solidFill>
                <a:effectLst/>
                <a:latin typeface="+mn-lt"/>
                <a:ea typeface="+mn-ea"/>
                <a:cs typeface="+mn-cs"/>
              </a:rPr>
              <a:t>Conflict resolution</a:t>
            </a:r>
          </a:p>
          <a:p>
            <a:pPr lvl="0"/>
            <a:r>
              <a:rPr lang="en-US" sz="1200" kern="1200" dirty="0" smtClean="0">
                <a:solidFill>
                  <a:schemeClr val="tx1"/>
                </a:solidFill>
                <a:effectLst/>
                <a:latin typeface="+mn-lt"/>
                <a:ea typeface="+mn-ea"/>
                <a:cs typeface="+mn-cs"/>
              </a:rPr>
              <a:t>Project initiation</a:t>
            </a:r>
          </a:p>
          <a:p>
            <a:pPr lvl="0"/>
            <a:r>
              <a:rPr lang="en-US" sz="1200" kern="1200" dirty="0" smtClean="0">
                <a:solidFill>
                  <a:schemeClr val="tx1"/>
                </a:solidFill>
                <a:effectLst/>
                <a:latin typeface="+mn-lt"/>
                <a:ea typeface="+mn-ea"/>
                <a:cs typeface="+mn-cs"/>
              </a:rPr>
              <a:t>Planning </a:t>
            </a:r>
          </a:p>
          <a:p>
            <a:pPr lvl="0"/>
            <a:r>
              <a:rPr lang="en-US" sz="1200" kern="1200" dirty="0" smtClean="0">
                <a:solidFill>
                  <a:schemeClr val="tx1"/>
                </a:solidFill>
                <a:effectLst/>
                <a:latin typeface="+mn-lt"/>
                <a:ea typeface="+mn-ea"/>
                <a:cs typeface="+mn-cs"/>
              </a:rPr>
              <a:t>Brainstorming</a:t>
            </a:r>
          </a:p>
          <a:p>
            <a:r>
              <a:rPr lang="en-US" sz="1200" kern="1200" dirty="0" smtClean="0">
                <a:solidFill>
                  <a:schemeClr val="tx1"/>
                </a:solidFill>
                <a:effectLst/>
                <a:latin typeface="+mn-lt"/>
                <a:ea typeface="+mn-ea"/>
                <a:cs typeface="+mn-cs"/>
              </a:rPr>
              <a:t>Once you determine your meeting purpose, you can list all the names of the participants you wish to attend. Once this list is created, then determine what each participant will contribute to the meeting. If a participant is deemed a non-contributor, they should be removed from the list. When all non-contributors are removed, you should have a good list of participants for your meeting.</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5</a:t>
            </a:fld>
            <a:endParaRPr lang="en-CA" dirty="0"/>
          </a:p>
        </p:txBody>
      </p:sp>
    </p:spTree>
    <p:extLst>
      <p:ext uri="{BB962C8B-B14F-4D97-AF65-F5344CB8AC3E}">
        <p14:creationId xmlns:p14="http://schemas.microsoft.com/office/powerpoint/2010/main" val="1075706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The reason why meetings usually last an hour is that our computer program that sets up the meeting usually has 30-minute increments of time. We are forced to schedule meetings to last at least an hour. On a daily basis, we attend more 1-hour meetings than any other kind. When you have several meetings in a row that last an hour each, you will find that you do not have time to check your emails or do other things in between because the next meeting starts right on the hour. The 50-minute meeting is an effective way to space out meetings, allowing us time to do things in between meetings. Conducting 50-minute meetings takes discipline in time management. Here are four steps to make the most of your 50-minute meeting:</a:t>
            </a:r>
          </a:p>
          <a:p>
            <a:pPr lvl="0"/>
            <a:r>
              <a:rPr lang="en-US" sz="1200" b="1" kern="1200" dirty="0" smtClean="0">
                <a:solidFill>
                  <a:schemeClr val="tx1"/>
                </a:solidFill>
                <a:effectLst/>
                <a:latin typeface="+mn-lt"/>
                <a:ea typeface="+mn-ea"/>
                <a:cs typeface="+mn-cs"/>
              </a:rPr>
              <a:t>Have an agenda:</a:t>
            </a:r>
            <a:r>
              <a:rPr lang="en-US" sz="1200" kern="1200" dirty="0" smtClean="0">
                <a:solidFill>
                  <a:schemeClr val="tx1"/>
                </a:solidFill>
                <a:effectLst/>
                <a:latin typeface="+mn-lt"/>
                <a:ea typeface="+mn-ea"/>
                <a:cs typeface="+mn-cs"/>
              </a:rPr>
              <a:t> We discussed the importance of having an agenda. The agenda is the document that outlines what will be discussed in a specific amount of time. With an agenda, you will have the group agree on what topics for discussion. Send out your agenda ahead of time so your participants get an idea of time spent on each topic.</a:t>
            </a:r>
          </a:p>
          <a:p>
            <a:pPr lvl="0"/>
            <a:r>
              <a:rPr lang="en-US" sz="1200" b="1" kern="1200" dirty="0" smtClean="0">
                <a:solidFill>
                  <a:schemeClr val="tx1"/>
                </a:solidFill>
                <a:effectLst/>
                <a:latin typeface="+mn-lt"/>
                <a:ea typeface="+mn-ea"/>
                <a:cs typeface="+mn-cs"/>
              </a:rPr>
              <a:t>No side conversations:</a:t>
            </a:r>
            <a:r>
              <a:rPr lang="en-US" sz="1200" kern="1200" dirty="0" smtClean="0">
                <a:solidFill>
                  <a:schemeClr val="tx1"/>
                </a:solidFill>
                <a:effectLst/>
                <a:latin typeface="+mn-lt"/>
                <a:ea typeface="+mn-ea"/>
                <a:cs typeface="+mn-cs"/>
              </a:rPr>
              <a:t> Set the expectations with your participants that side-conversations are not allowed and that you expect them to be fully engaged in the meeting. Blackberries, iPhones, etc. are not allowed and express that you will hold them accountable if you see people looking under the table at such devices. </a:t>
            </a:r>
          </a:p>
          <a:p>
            <a:pPr lvl="0"/>
            <a:r>
              <a:rPr lang="en-US" sz="1200" b="1" kern="1200" dirty="0" smtClean="0">
                <a:solidFill>
                  <a:schemeClr val="tx1"/>
                </a:solidFill>
                <a:effectLst/>
                <a:latin typeface="+mn-lt"/>
                <a:ea typeface="+mn-ea"/>
                <a:cs typeface="+mn-cs"/>
              </a:rPr>
              <a:t>Summarize actions steps:</a:t>
            </a:r>
            <a:r>
              <a:rPr lang="en-US" sz="1200" kern="1200" dirty="0" smtClean="0">
                <a:solidFill>
                  <a:schemeClr val="tx1"/>
                </a:solidFill>
                <a:effectLst/>
                <a:latin typeface="+mn-lt"/>
                <a:ea typeface="+mn-ea"/>
                <a:cs typeface="+mn-cs"/>
              </a:rPr>
              <a:t> At the end of the meeting, summarize any action steps that resulted from the meeting. You should have action steps at the end of the meeting. If not, rethink why you held the meeting in the first place.</a:t>
            </a:r>
          </a:p>
          <a:p>
            <a:pPr lvl="0"/>
            <a:r>
              <a:rPr lang="en-US" sz="1200" b="1" kern="1200" dirty="0" smtClean="0">
                <a:solidFill>
                  <a:schemeClr val="tx1"/>
                </a:solidFill>
                <a:effectLst/>
                <a:latin typeface="+mn-lt"/>
                <a:ea typeface="+mn-ea"/>
                <a:cs typeface="+mn-cs"/>
              </a:rPr>
              <a:t>Send out summary notes:</a:t>
            </a:r>
            <a:r>
              <a:rPr lang="en-US" sz="1200" kern="1200" dirty="0" smtClean="0">
                <a:solidFill>
                  <a:schemeClr val="tx1"/>
                </a:solidFill>
                <a:effectLst/>
                <a:latin typeface="+mn-lt"/>
                <a:ea typeface="+mn-ea"/>
                <a:cs typeface="+mn-cs"/>
              </a:rPr>
              <a:t> This is the meeting minutes. This should be done as soon as possible after the meeting. Sending out the meeting notes is a great way to solidify those action items with the people responsible for doing them.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119</a:t>
            </a:fld>
            <a:endParaRPr lang="en-CA" dirty="0"/>
          </a:p>
        </p:txBody>
      </p:sp>
    </p:spTree>
    <p:extLst>
      <p:ext uri="{BB962C8B-B14F-4D97-AF65-F5344CB8AC3E}">
        <p14:creationId xmlns:p14="http://schemas.microsoft.com/office/powerpoint/2010/main" val="2600715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games in meetings helps to increase productivity. Many games could be used in meetings. We recommend you research the bookstores and find a resource that outlines appropriate games you can use. Remember to think about the meeting purpose before you use a game. If the meeting is about budget cuts, then you do not want to use a game in that type of meeting. Meetings that form new teams or launches a new product is best suited for games. Furthermore, determine how much time the game will take to complete versus the entire time you will be in the meeting. You do not want to play a 15-minute game in a 50-minute meeting. </a:t>
            </a:r>
          </a:p>
          <a:p>
            <a:r>
              <a:rPr lang="en-US" sz="1200" kern="1200" dirty="0" smtClean="0">
                <a:solidFill>
                  <a:schemeClr val="tx1"/>
                </a:solidFill>
                <a:effectLst/>
                <a:latin typeface="+mn-lt"/>
                <a:ea typeface="+mn-ea"/>
                <a:cs typeface="+mn-cs"/>
              </a:rPr>
              <a:t>Here are some Do’s and Don’ts when it comes to using games at meetings:</a:t>
            </a:r>
          </a:p>
          <a:p>
            <a:r>
              <a:rPr lang="en-US" sz="1200" b="1" kern="1200" dirty="0" smtClean="0">
                <a:solidFill>
                  <a:schemeClr val="tx1"/>
                </a:solidFill>
                <a:effectLst/>
                <a:latin typeface="+mn-lt"/>
                <a:ea typeface="+mn-ea"/>
                <a:cs typeface="+mn-cs"/>
              </a:rPr>
              <a:t>Do’s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use games from a book or legitimate resource</a:t>
            </a:r>
          </a:p>
          <a:p>
            <a:pPr lvl="0"/>
            <a:r>
              <a:rPr lang="en-US" sz="1200" kern="1200" dirty="0" smtClean="0">
                <a:solidFill>
                  <a:schemeClr val="tx1"/>
                </a:solidFill>
                <a:effectLst/>
                <a:latin typeface="+mn-lt"/>
                <a:ea typeface="+mn-ea"/>
                <a:cs typeface="+mn-cs"/>
              </a:rPr>
              <a:t>Do use games for meetings that are meant to form new teams</a:t>
            </a:r>
          </a:p>
          <a:p>
            <a:pPr lvl="0"/>
            <a:r>
              <a:rPr lang="en-US" sz="1200" kern="1200" dirty="0" smtClean="0">
                <a:solidFill>
                  <a:schemeClr val="tx1"/>
                </a:solidFill>
                <a:effectLst/>
                <a:latin typeface="+mn-lt"/>
                <a:ea typeface="+mn-ea"/>
                <a:cs typeface="+mn-cs"/>
              </a:rPr>
              <a:t>Do gauge the amount of time the game takes to play against the entire meeting time</a:t>
            </a:r>
          </a:p>
          <a:p>
            <a:pPr lvl="0"/>
            <a:r>
              <a:rPr lang="en-US" sz="1200" kern="1200" dirty="0" smtClean="0">
                <a:solidFill>
                  <a:schemeClr val="tx1"/>
                </a:solidFill>
                <a:effectLst/>
                <a:latin typeface="+mn-lt"/>
                <a:ea typeface="+mn-ea"/>
                <a:cs typeface="+mn-cs"/>
              </a:rPr>
              <a:t>Do practice the game before you use it</a:t>
            </a:r>
          </a:p>
          <a:p>
            <a:r>
              <a:rPr lang="en-US" sz="1200" b="1" kern="1200" dirty="0" smtClean="0">
                <a:solidFill>
                  <a:schemeClr val="tx1"/>
                </a:solidFill>
                <a:effectLst/>
                <a:latin typeface="+mn-lt"/>
                <a:ea typeface="+mn-ea"/>
                <a:cs typeface="+mn-cs"/>
              </a:rPr>
              <a:t>Don’ts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not use games in serious meetings</a:t>
            </a:r>
          </a:p>
          <a:p>
            <a:pPr lvl="0"/>
            <a:r>
              <a:rPr lang="en-US" sz="1200" kern="1200" dirty="0" smtClean="0">
                <a:solidFill>
                  <a:schemeClr val="tx1"/>
                </a:solidFill>
                <a:effectLst/>
                <a:latin typeface="+mn-lt"/>
                <a:ea typeface="+mn-ea"/>
                <a:cs typeface="+mn-cs"/>
              </a:rPr>
              <a:t>Do not spend too much time on the game</a:t>
            </a:r>
          </a:p>
          <a:p>
            <a:pPr lvl="0"/>
            <a:r>
              <a:rPr lang="en-US" sz="1200" kern="1200" dirty="0" smtClean="0">
                <a:solidFill>
                  <a:schemeClr val="tx1"/>
                </a:solidFill>
                <a:effectLst/>
                <a:latin typeface="+mn-lt"/>
                <a:ea typeface="+mn-ea"/>
                <a:cs typeface="+mn-cs"/>
              </a:rPr>
              <a:t>Do not make up a game of your own (unless you are confident you can pull it off)</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120</a:t>
            </a:fld>
            <a:endParaRPr lang="en-CA" dirty="0"/>
          </a:p>
        </p:txBody>
      </p:sp>
    </p:spTree>
    <p:extLst>
      <p:ext uri="{BB962C8B-B14F-4D97-AF65-F5344CB8AC3E}">
        <p14:creationId xmlns:p14="http://schemas.microsoft.com/office/powerpoint/2010/main" val="1544938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Prizes in meetings should be used to reinforce positive behaviors. The prizes do not have to be extravagant. They could be pens, desk decorations, t-shirts, etc. When giving prizes away, be clear on how to win the prizes. Unclear instructions will lead to outbreaks of conflict when someone feels cheated. For example, if you announce that a person will get a prize for coming back from break on time, almost 95 percent of the time you will have some stay in the room and not go to break to win the prize. Make it clear that they have to leave the room. Perhaps you can up the challenge by stating that the person coming back to the meeting who is the closest to the break end-time without going over will win. </a:t>
            </a:r>
          </a:p>
          <a:p>
            <a:r>
              <a:rPr lang="en-US" sz="1200" kern="1200" dirty="0" smtClean="0">
                <a:solidFill>
                  <a:schemeClr val="tx1"/>
                </a:solidFill>
                <a:effectLst/>
                <a:latin typeface="+mn-lt"/>
                <a:ea typeface="+mn-ea"/>
                <a:cs typeface="+mn-cs"/>
              </a:rPr>
              <a:t>Here are some ways you can leverage prizes in your meetings:</a:t>
            </a:r>
          </a:p>
          <a:p>
            <a:pPr lvl="0"/>
            <a:r>
              <a:rPr lang="en-US" sz="1200" kern="1200" dirty="0" smtClean="0">
                <a:solidFill>
                  <a:schemeClr val="tx1"/>
                </a:solidFill>
                <a:effectLst/>
                <a:latin typeface="+mn-lt"/>
                <a:ea typeface="+mn-ea"/>
                <a:cs typeface="+mn-cs"/>
              </a:rPr>
              <a:t>The most participation </a:t>
            </a:r>
          </a:p>
          <a:p>
            <a:pPr lvl="0"/>
            <a:r>
              <a:rPr lang="en-US" sz="1200" kern="1200" dirty="0" smtClean="0">
                <a:solidFill>
                  <a:schemeClr val="tx1"/>
                </a:solidFill>
                <a:effectLst/>
                <a:latin typeface="+mn-lt"/>
                <a:ea typeface="+mn-ea"/>
                <a:cs typeface="+mn-cs"/>
              </a:rPr>
              <a:t>The first to arrive at the meeting</a:t>
            </a:r>
          </a:p>
          <a:p>
            <a:pPr lvl="0"/>
            <a:r>
              <a:rPr lang="en-US" sz="1200" kern="1200" dirty="0" smtClean="0">
                <a:solidFill>
                  <a:schemeClr val="tx1"/>
                </a:solidFill>
                <a:effectLst/>
                <a:latin typeface="+mn-lt"/>
                <a:ea typeface="+mn-ea"/>
                <a:cs typeface="+mn-cs"/>
              </a:rPr>
              <a:t>Volunteering for something in the meeting</a:t>
            </a:r>
          </a:p>
          <a:p>
            <a:pPr lvl="0"/>
            <a:r>
              <a:rPr lang="en-US" sz="1200" kern="1200" dirty="0" smtClean="0">
                <a:solidFill>
                  <a:schemeClr val="tx1"/>
                </a:solidFill>
                <a:effectLst/>
                <a:latin typeface="+mn-lt"/>
                <a:ea typeface="+mn-ea"/>
                <a:cs typeface="+mn-cs"/>
              </a:rPr>
              <a:t>Creative solution</a:t>
            </a:r>
          </a:p>
          <a:p>
            <a:pPr lvl="0"/>
            <a:r>
              <a:rPr lang="en-US" sz="1200" kern="1200" dirty="0" smtClean="0">
                <a:solidFill>
                  <a:schemeClr val="tx1"/>
                </a:solidFill>
                <a:effectLst/>
                <a:latin typeface="+mn-lt"/>
                <a:ea typeface="+mn-ea"/>
                <a:cs typeface="+mn-cs"/>
              </a:rPr>
              <a:t>Who can recap the action items the best</a:t>
            </a:r>
          </a:p>
          <a:p>
            <a:r>
              <a:rPr lang="en-US" sz="1200" kern="1200" dirty="0" smtClean="0">
                <a:solidFill>
                  <a:schemeClr val="tx1"/>
                </a:solidFill>
                <a:effectLst/>
                <a:latin typeface="+mn-lt"/>
                <a:ea typeface="+mn-ea"/>
                <a:cs typeface="+mn-cs"/>
              </a:rPr>
              <a:t>There are no limits on how to use prizes at your meetings.</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121</a:t>
            </a:fld>
            <a:endParaRPr lang="en-CA" dirty="0"/>
          </a:p>
        </p:txBody>
      </p:sp>
    </p:spTree>
    <p:extLst>
      <p:ext uri="{BB962C8B-B14F-4D97-AF65-F5344CB8AC3E}">
        <p14:creationId xmlns:p14="http://schemas.microsoft.com/office/powerpoint/2010/main" val="2307979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Simple magic tricks can help reduce stress and create a fun meeting environment. Before you start doing magic tricks in meetings, you will need to practice them at home. Magic tricks work well only when they are done right and with confidence. The setting up of the magic trick is the most important aspect. Do not be eager to do the trick or make an announcement. Be calm and natural. Incorporate it into the meeting seamlessly. You do not want to stop and announce you are going to do a trick. When participants are taken in by the trick without knowing, the effects are greater. </a:t>
            </a:r>
          </a:p>
          <a:p>
            <a:r>
              <a:rPr lang="en-US" sz="1200" kern="1200" dirty="0" smtClean="0">
                <a:solidFill>
                  <a:schemeClr val="tx1"/>
                </a:solidFill>
                <a:effectLst/>
                <a:latin typeface="+mn-lt"/>
                <a:ea typeface="+mn-ea"/>
                <a:cs typeface="+mn-cs"/>
              </a:rPr>
              <a:t>Research books and the Internet for magic tricks you can use. Practice the tricks and use them in the appropriate meeting settings. Try to avoid tricks that could embarrass others. You want to create an environment that is safe and offending someone could hurt that environment.</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122</a:t>
            </a:fld>
            <a:endParaRPr lang="en-CA" dirty="0"/>
          </a:p>
        </p:txBody>
      </p:sp>
    </p:spTree>
    <p:extLst>
      <p:ext uri="{BB962C8B-B14F-4D97-AF65-F5344CB8AC3E}">
        <p14:creationId xmlns:p14="http://schemas.microsoft.com/office/powerpoint/2010/main" val="310941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Dale Dauten: A meeting moves at the speed of the slowest mind in the room. (In other words, all but one participant will be bored, all but one mind underused.)</a:t>
            </a:r>
          </a:p>
          <a:p>
            <a:r>
              <a:rPr lang="en-US" dirty="0" smtClean="0"/>
              <a:t>Ashleigh Brilliant: Our meetings are held to discuss many problems which would never arise if we held fewer meetings.</a:t>
            </a:r>
          </a:p>
          <a:p>
            <a:r>
              <a:rPr lang="en-US" dirty="0" smtClean="0"/>
              <a:t>Peter F. Drucker: Meetings are a symptom of bad organization. The fewer meetings the better.</a:t>
            </a:r>
          </a:p>
          <a:p>
            <a:r>
              <a:rPr lang="en-US" dirty="0" smtClean="0"/>
              <a:t>Wilbur Fisk: The individual, who is habitually tardy in meeting and appointment, will never be respected or successful in life.</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134</a:t>
            </a:fld>
            <a:endParaRPr lang="en-CA" dirty="0"/>
          </a:p>
        </p:txBody>
      </p:sp>
    </p:spTree>
    <p:extLst>
      <p:ext uri="{BB962C8B-B14F-4D97-AF65-F5344CB8AC3E}">
        <p14:creationId xmlns:p14="http://schemas.microsoft.com/office/powerpoint/2010/main" val="147579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There are several considerations you must address when planning the time and place of your meeting. For instance, the time of day is essential if your meeting is meant to be a brainstorming session or problem-solving meeting. Setting these types of meetings right after lunch or late in the day could be a frustrating experience. Humans after lunch are usually lethargic and meetings at the end of the day are plagued with participants looking at the clock in anticipation to leave work and go home. </a:t>
            </a:r>
          </a:p>
          <a:p>
            <a:r>
              <a:rPr lang="en-US" sz="1200" kern="1200" dirty="0" smtClean="0">
                <a:solidFill>
                  <a:schemeClr val="tx1"/>
                </a:solidFill>
                <a:effectLst/>
                <a:latin typeface="+mn-lt"/>
                <a:ea typeface="+mn-ea"/>
                <a:cs typeface="+mn-cs"/>
              </a:rPr>
              <a:t>Meetings that require energy and high level of participation are best scheduled between 8 and 9 AM in the morning. Most workers are not engaged in their daily work yet so you will have their attention and energy for use in your meeting. The next best time for a meeting is around 3 PM. This gives your participants enough time to recuperate from their lunchtime meal. It also gives you at least an hour of cushion before your participants start thinking about going home. Meetings that are low key could be scheduled anytime during the day. Just remember not to schedule them to close to lunch or the end of the workday.</a:t>
            </a:r>
          </a:p>
          <a:p>
            <a:r>
              <a:rPr lang="en-US" sz="1200" kern="1200" dirty="0" smtClean="0">
                <a:solidFill>
                  <a:schemeClr val="tx1"/>
                </a:solidFill>
                <a:effectLst/>
                <a:latin typeface="+mn-lt"/>
                <a:ea typeface="+mn-ea"/>
                <a:cs typeface="+mn-cs"/>
              </a:rPr>
              <a:t>The location is also important to your meeting dynamics. Try to schedule your meeting in a well-lit spacious room. If you can get a room with windows, do so. Dark and cramped rooms will bog down your meeting. Some people get claustrophobic and are distracted by their surroundings. A couple of other things to consider are the need for privacy or if you intend to have an outside visitor attend. If the meeting topic is of a sensitive nature, then getting a room with more privacy will make participants more comfortable to discuss the issue. Furthermore, if you plan to have an outside visitor attend your meeting, get a room that is closes to the main entrance. This way your visitor does not have to search the halls of your organization in search of your meeting. </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6</a:t>
            </a:fld>
            <a:endParaRPr lang="en-CA" dirty="0"/>
          </a:p>
        </p:txBody>
      </p:sp>
    </p:spTree>
    <p:extLst>
      <p:ext uri="{BB962C8B-B14F-4D97-AF65-F5344CB8AC3E}">
        <p14:creationId xmlns:p14="http://schemas.microsoft.com/office/powerpoint/2010/main" val="308034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Creating the agenda can be easy if you know what to do in advance. The </a:t>
            </a:r>
            <a:r>
              <a:rPr lang="en-US" sz="1200" b="1" kern="1200" dirty="0" smtClean="0">
                <a:solidFill>
                  <a:schemeClr val="tx1"/>
                </a:solidFill>
                <a:effectLst/>
                <a:latin typeface="+mn-lt"/>
                <a:ea typeface="+mn-ea"/>
                <a:cs typeface="+mn-cs"/>
              </a:rPr>
              <a:t>SOAP</a:t>
            </a:r>
            <a:r>
              <a:rPr lang="en-US" sz="1200" kern="1200" dirty="0" smtClean="0">
                <a:solidFill>
                  <a:schemeClr val="tx1"/>
                </a:solidFill>
                <a:effectLst/>
                <a:latin typeface="+mn-lt"/>
                <a:ea typeface="+mn-ea"/>
                <a:cs typeface="+mn-cs"/>
              </a:rPr>
              <a:t> technique helps to collect the topics, organize them, and select the ones that will contribute the most to your meeting.</a:t>
            </a:r>
          </a:p>
          <a:p>
            <a:pPr lvl="0"/>
            <a:r>
              <a:rPr lang="en-US" sz="1200" b="1" kern="1200" dirty="0" smtClean="0">
                <a:solidFill>
                  <a:schemeClr val="tx1"/>
                </a:solidFill>
                <a:effectLst/>
                <a:latin typeface="+mn-lt"/>
                <a:ea typeface="+mn-ea"/>
                <a:cs typeface="+mn-cs"/>
              </a:rPr>
              <a:t>Seek topics from your participants</a:t>
            </a:r>
            <a:r>
              <a:rPr lang="en-US" sz="1200" kern="1200" dirty="0" smtClean="0">
                <a:solidFill>
                  <a:schemeClr val="tx1"/>
                </a:solidFill>
                <a:effectLst/>
                <a:latin typeface="+mn-lt"/>
                <a:ea typeface="+mn-ea"/>
                <a:cs typeface="+mn-cs"/>
              </a:rPr>
              <a:t>: send an email to the list of participants you created, asking for agenda topics. Give a brief explanation of the purpose of the meeting and an idea of what you are looking for in terms of topics. Do not make this the formal invitation. When you make the request, make sure you ask the participants for the time they need to discuss their topic, and provide a deadline to get their topic to you so it can be included on the agenda.  </a:t>
            </a:r>
          </a:p>
          <a:p>
            <a:pPr lvl="0"/>
            <a:r>
              <a:rPr lang="en-US" sz="1200" b="1" kern="1200" dirty="0" smtClean="0">
                <a:solidFill>
                  <a:schemeClr val="tx1"/>
                </a:solidFill>
                <a:effectLst/>
                <a:latin typeface="+mn-lt"/>
                <a:ea typeface="+mn-ea"/>
                <a:cs typeface="+mn-cs"/>
              </a:rPr>
              <a:t>Organize topics into a list:</a:t>
            </a:r>
            <a:r>
              <a:rPr lang="en-US" sz="1200" kern="1200" dirty="0" smtClean="0">
                <a:solidFill>
                  <a:schemeClr val="tx1"/>
                </a:solidFill>
                <a:effectLst/>
                <a:latin typeface="+mn-lt"/>
                <a:ea typeface="+mn-ea"/>
                <a:cs typeface="+mn-cs"/>
              </a:rPr>
              <a:t> once you receive the topics, organize them into a list along with the time and the name of the presenter. This will give you the ability to scan through the list, narrowing it down to the topics you will select for the agenda.</a:t>
            </a:r>
          </a:p>
          <a:p>
            <a:pPr lvl="0"/>
            <a:r>
              <a:rPr lang="en-US" sz="1200" b="1" kern="1200" dirty="0" smtClean="0">
                <a:solidFill>
                  <a:schemeClr val="tx1"/>
                </a:solidFill>
                <a:effectLst/>
                <a:latin typeface="+mn-lt"/>
                <a:ea typeface="+mn-ea"/>
                <a:cs typeface="+mn-cs"/>
              </a:rPr>
              <a:t>Assess which topics are relevant to the meeting purpose</a:t>
            </a:r>
            <a:r>
              <a:rPr lang="en-US" sz="1200" kern="1200" dirty="0" smtClean="0">
                <a:solidFill>
                  <a:schemeClr val="tx1"/>
                </a:solidFill>
                <a:effectLst/>
                <a:latin typeface="+mn-lt"/>
                <a:ea typeface="+mn-ea"/>
                <a:cs typeface="+mn-cs"/>
              </a:rPr>
              <a:t>: with your list organized, determine which topics are the most relevant to the purpose of the meeting. Scratch out those topics you do not intend to use. </a:t>
            </a:r>
          </a:p>
          <a:p>
            <a:pPr lvl="0"/>
            <a:r>
              <a:rPr lang="en-US" sz="1200" b="1" kern="1200" dirty="0" smtClean="0">
                <a:solidFill>
                  <a:schemeClr val="tx1"/>
                </a:solidFill>
                <a:effectLst/>
                <a:latin typeface="+mn-lt"/>
                <a:ea typeface="+mn-ea"/>
                <a:cs typeface="+mn-cs"/>
              </a:rPr>
              <a:t>Pick the number of relevant topics that will fit into your meeting time:</a:t>
            </a:r>
            <a:r>
              <a:rPr lang="en-US" sz="1200" kern="1200" dirty="0" smtClean="0">
                <a:solidFill>
                  <a:schemeClr val="tx1"/>
                </a:solidFill>
                <a:effectLst/>
                <a:latin typeface="+mn-lt"/>
                <a:ea typeface="+mn-ea"/>
                <a:cs typeface="+mn-cs"/>
              </a:rPr>
              <a:t>  review the time of the remaining topics. Select the enough topics to fill the time of your meeting minus ten minutes. Give yourself ten minutes for meeting overrun. If you go over, you will end on time. If you do not, then you get to adjourn your meeting early, making everyone happy. </a:t>
            </a:r>
          </a:p>
          <a:p>
            <a:r>
              <a:rPr lang="en-US" sz="1200" kern="1200" dirty="0" smtClean="0">
                <a:solidFill>
                  <a:schemeClr val="tx1"/>
                </a:solidFill>
                <a:effectLst/>
                <a:latin typeface="+mn-lt"/>
                <a:ea typeface="+mn-ea"/>
                <a:cs typeface="+mn-cs"/>
              </a:rPr>
              <a:t>Remember to contact the presenter that had their topic removed from the agenda, explaining the reason why it was not put on the agenda and recommending that topic be saved for another meeting.</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7</a:t>
            </a:fld>
            <a:endParaRPr lang="en-CA" dirty="0"/>
          </a:p>
        </p:txBody>
      </p:sp>
    </p:spTree>
    <p:extLst>
      <p:ext uri="{BB962C8B-B14F-4D97-AF65-F5344CB8AC3E}">
        <p14:creationId xmlns:p14="http://schemas.microsoft.com/office/powerpoint/2010/main" val="290882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sz="1200" kern="1200" dirty="0" smtClean="0">
                <a:solidFill>
                  <a:schemeClr val="tx1"/>
                </a:solidFill>
                <a:effectLst/>
                <a:latin typeface="+mn-lt"/>
                <a:ea typeface="+mn-ea"/>
                <a:cs typeface="+mn-cs"/>
              </a:rPr>
              <a:t>Each meeting you hold will require both basic and special materials. Your job as the meeting manager is to determine what you need and acquire them in advance, avoiding last minute surprises.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SHOWS</a:t>
            </a:r>
            <a:r>
              <a:rPr lang="en-US" sz="1200" kern="1200" dirty="0" smtClean="0">
                <a:solidFill>
                  <a:schemeClr val="tx1"/>
                </a:solidFill>
                <a:effectLst/>
                <a:latin typeface="+mn-lt"/>
                <a:ea typeface="+mn-ea"/>
                <a:cs typeface="+mn-cs"/>
              </a:rPr>
              <a:t> acronym stands for stationary, handouts, organizer, writing tools, and special requests. Let us break down each letter so you get a better understanding of what this means.</a:t>
            </a:r>
          </a:p>
          <a:p>
            <a:pPr lvl="0"/>
            <a:r>
              <a:rPr lang="en-US" sz="1200" b="1" kern="1200" dirty="0" smtClean="0">
                <a:solidFill>
                  <a:schemeClr val="tx1"/>
                </a:solidFill>
                <a:effectLst/>
                <a:latin typeface="+mn-lt"/>
                <a:ea typeface="+mn-ea"/>
                <a:cs typeface="+mn-cs"/>
              </a:rPr>
              <a:t>Stationary:</a:t>
            </a:r>
            <a:r>
              <a:rPr lang="en-US" sz="1200" kern="1200" dirty="0" smtClean="0">
                <a:solidFill>
                  <a:schemeClr val="tx1"/>
                </a:solidFill>
                <a:effectLst/>
                <a:latin typeface="+mn-lt"/>
                <a:ea typeface="+mn-ea"/>
                <a:cs typeface="+mn-cs"/>
              </a:rPr>
              <a:t> this is all the paper you will need at the meeting. It includes, note pads, sticky notes, index cards, envelops, tape, paper clips, folders, and flip chart. Each meeting is different. You do not have to bring everything on this list. Determine what is going to take place at the meeting and materials needed for each activity or presentation. It is also wise to consult with the people on your agenda to see if they are going to facilitate activities that require stationary.</a:t>
            </a:r>
          </a:p>
          <a:p>
            <a:pPr lvl="0"/>
            <a:r>
              <a:rPr lang="en-US" sz="1200" b="1" kern="1200" dirty="0" smtClean="0">
                <a:solidFill>
                  <a:schemeClr val="tx1"/>
                </a:solidFill>
                <a:effectLst/>
                <a:latin typeface="+mn-lt"/>
                <a:ea typeface="+mn-ea"/>
                <a:cs typeface="+mn-cs"/>
              </a:rPr>
              <a:t>Handouts:</a:t>
            </a:r>
            <a:r>
              <a:rPr lang="en-US" sz="1200" kern="1200" dirty="0" smtClean="0">
                <a:solidFill>
                  <a:schemeClr val="tx1"/>
                </a:solidFill>
                <a:effectLst/>
                <a:latin typeface="+mn-lt"/>
                <a:ea typeface="+mn-ea"/>
                <a:cs typeface="+mn-cs"/>
              </a:rPr>
              <a:t> many times you or your presenters will need to distribute handouts. There could be a worksheet or an outline from an electronic presentation. In any case, you should consult with your presenters and acquire any handouts they may use. Determine if the handout they are giving you will be the most up-to-date version. If not, have them send it to you when they finalize it.  Remember to set the expectation to have it a day or so in advance, giving you time to print and file it in your handout organizer.</a:t>
            </a:r>
          </a:p>
          <a:p>
            <a:pPr lvl="0"/>
            <a:r>
              <a:rPr lang="en-US" sz="1200" b="1" kern="1200" dirty="0" smtClean="0">
                <a:solidFill>
                  <a:schemeClr val="tx1"/>
                </a:solidFill>
                <a:effectLst/>
                <a:latin typeface="+mn-lt"/>
                <a:ea typeface="+mn-ea"/>
                <a:cs typeface="+mn-cs"/>
              </a:rPr>
              <a:t>Organizer:</a:t>
            </a:r>
            <a:r>
              <a:rPr lang="en-US" sz="1200" kern="1200" dirty="0" smtClean="0">
                <a:solidFill>
                  <a:schemeClr val="tx1"/>
                </a:solidFill>
                <a:effectLst/>
                <a:latin typeface="+mn-lt"/>
                <a:ea typeface="+mn-ea"/>
                <a:cs typeface="+mn-cs"/>
              </a:rPr>
              <a:t> when it is time to meet, the last thing you want to do is show up with a stack of handouts. Using an organizer like a portable accordion file or Pendaflex is an easy way to file your handouts and other stationary materials in one container. The filing system will allow you to file the documents in an orderly fashion, making distribution of the materials more professional. You want to avoid shuffling handouts around in front of your participants when it comes time to distribute them. </a:t>
            </a:r>
          </a:p>
          <a:p>
            <a:pPr lvl="0"/>
            <a:r>
              <a:rPr lang="en-US" sz="1200" b="1" kern="1200" dirty="0" smtClean="0">
                <a:solidFill>
                  <a:schemeClr val="tx1"/>
                </a:solidFill>
                <a:effectLst/>
                <a:latin typeface="+mn-lt"/>
                <a:ea typeface="+mn-ea"/>
                <a:cs typeface="+mn-cs"/>
              </a:rPr>
              <a:t>Writing tools:</a:t>
            </a:r>
            <a:r>
              <a:rPr lang="en-US" sz="1200" kern="1200" dirty="0" smtClean="0">
                <a:solidFill>
                  <a:schemeClr val="tx1"/>
                </a:solidFill>
                <a:effectLst/>
                <a:latin typeface="+mn-lt"/>
                <a:ea typeface="+mn-ea"/>
                <a:cs typeface="+mn-cs"/>
              </a:rPr>
              <a:t> this includes pens, markers, highlighters, and dry erase markers you may need for your meeting.</a:t>
            </a:r>
          </a:p>
          <a:p>
            <a:pPr lvl="0"/>
            <a:r>
              <a:rPr lang="en-US" sz="1200" b="1" kern="1200" dirty="0" smtClean="0">
                <a:solidFill>
                  <a:schemeClr val="tx1"/>
                </a:solidFill>
                <a:effectLst/>
                <a:latin typeface="+mn-lt"/>
                <a:ea typeface="+mn-ea"/>
                <a:cs typeface="+mn-cs"/>
              </a:rPr>
              <a:t>Special requests:</a:t>
            </a:r>
            <a:r>
              <a:rPr lang="en-US" sz="1200" kern="1200" dirty="0" smtClean="0">
                <a:solidFill>
                  <a:schemeClr val="tx1"/>
                </a:solidFill>
                <a:effectLst/>
                <a:latin typeface="+mn-lt"/>
                <a:ea typeface="+mn-ea"/>
                <a:cs typeface="+mn-cs"/>
              </a:rPr>
              <a:t> from time to time, your presenters may make a special request. An example could be a poster. Ask your presenters ahead of time for special requests. </a:t>
            </a:r>
            <a:endParaRPr lang="en-US" sz="1200" kern="1200" dirty="0">
              <a:solidFill>
                <a:schemeClr val="tx1"/>
              </a:solidFill>
              <a:effectLst/>
              <a:latin typeface="+mn-lt"/>
              <a:ea typeface="+mn-ea"/>
              <a:cs typeface="+mn-cs"/>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3A2BEF-14C2-4DCE-B0B0-59781215C165}" type="slidenum">
              <a:rPr lang="en-CA" smtClean="0"/>
              <a:pPr eaLnBrk="1" hangingPunct="1"/>
              <a:t>17</a:t>
            </a:fld>
            <a:endParaRPr lang="en-CA" dirty="0" smtClean="0"/>
          </a:p>
        </p:txBody>
      </p:sp>
    </p:spTree>
    <p:extLst>
      <p:ext uri="{BB962C8B-B14F-4D97-AF65-F5344CB8AC3E}">
        <p14:creationId xmlns:p14="http://schemas.microsoft.com/office/powerpoint/2010/main" val="155118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kern="1200" dirty="0" smtClean="0">
                <a:solidFill>
                  <a:schemeClr val="tx1"/>
                </a:solidFill>
                <a:effectLst/>
                <a:latin typeface="+mn-lt"/>
                <a:ea typeface="+mn-ea"/>
                <a:cs typeface="+mn-cs"/>
              </a:rPr>
              <a:t>Many times invitations are sent without much thought. We figure the sending mechanism, whether it is Outlook or any other type of electronic program, will do the job effectively. It is wise to use an electronic tool for your invitation; however, there is more thought that should go into it. The three “P” approach gives a consistent and clear method of structuring your meeting invitation. Here is the breakdown:</a:t>
            </a:r>
          </a:p>
          <a:p>
            <a:pPr lvl="0"/>
            <a:r>
              <a:rPr lang="en-US" sz="1200" b="1" kern="1200" dirty="0" smtClean="0">
                <a:solidFill>
                  <a:schemeClr val="tx1"/>
                </a:solidFill>
                <a:effectLst/>
                <a:latin typeface="+mn-lt"/>
                <a:ea typeface="+mn-ea"/>
                <a:cs typeface="+mn-cs"/>
              </a:rPr>
              <a:t>Purpose:</a:t>
            </a:r>
            <a:r>
              <a:rPr lang="en-US" sz="1200" kern="1200" dirty="0" smtClean="0">
                <a:solidFill>
                  <a:schemeClr val="tx1"/>
                </a:solidFill>
                <a:effectLst/>
                <a:latin typeface="+mn-lt"/>
                <a:ea typeface="+mn-ea"/>
                <a:cs typeface="+mn-cs"/>
              </a:rPr>
              <a:t> the purpose of your meeting must be stated up front. It is not enough to put in the subject line: “Planning Session.” The vagueness of your purpose could result in low attendance. Be specific with your purpose. Instead of “Planning Session,” you could state, “Planning our budget for the first quarter.” In addition, you should attach your agenda, which gives more detail of the discussion topics.  </a:t>
            </a:r>
          </a:p>
          <a:p>
            <a:pPr lvl="0"/>
            <a:r>
              <a:rPr lang="en-US" sz="1200" b="1" kern="1200" dirty="0" smtClean="0">
                <a:solidFill>
                  <a:schemeClr val="tx1"/>
                </a:solidFill>
                <a:effectLst/>
                <a:latin typeface="+mn-lt"/>
                <a:ea typeface="+mn-ea"/>
                <a:cs typeface="+mn-cs"/>
              </a:rPr>
              <a:t>Place and Time:</a:t>
            </a:r>
            <a:r>
              <a:rPr lang="en-US" sz="1200" kern="1200" dirty="0" smtClean="0">
                <a:solidFill>
                  <a:schemeClr val="tx1"/>
                </a:solidFill>
                <a:effectLst/>
                <a:latin typeface="+mn-lt"/>
                <a:ea typeface="+mn-ea"/>
                <a:cs typeface="+mn-cs"/>
              </a:rPr>
              <a:t> determine ahead of time where and when the meeting will take place. Avoid sending out invitations with a to-be-determine (TBD) message. The more effort you place on getting the details done in advance the more your attendees will take you seriously. In addition, provide clear instructions on the exact location.</a:t>
            </a:r>
          </a:p>
          <a:p>
            <a:pPr lvl="0"/>
            <a:r>
              <a:rPr lang="en-US" sz="1200" b="1" kern="1200" dirty="0" smtClean="0">
                <a:solidFill>
                  <a:schemeClr val="tx1"/>
                </a:solidFill>
                <a:effectLst/>
                <a:latin typeface="+mn-lt"/>
                <a:ea typeface="+mn-ea"/>
                <a:cs typeface="+mn-cs"/>
              </a:rPr>
              <a:t>Pact:</a:t>
            </a:r>
            <a:r>
              <a:rPr lang="en-US" sz="1200" kern="1200" dirty="0" smtClean="0">
                <a:solidFill>
                  <a:schemeClr val="tx1"/>
                </a:solidFill>
                <a:effectLst/>
                <a:latin typeface="+mn-lt"/>
                <a:ea typeface="+mn-ea"/>
                <a:cs typeface="+mn-cs"/>
              </a:rPr>
              <a:t> create a sense of binding agreement by setting expectations so you get the most responses as soon as possible with a level of commitment. For example, state, “Please respond to this invitation within 48 hours.” Also, set a cancellation policy by stating, “If you need to cancel, please call, or email me as soon as possible.” You could also include a statement that states, “Upon acceptance of this invitation, you are expected to attend.” Finally, you could also include a statement like this, “This meeting is a planning session, and your participation and idea-sharing will be greatly appreciated.”</a:t>
            </a:r>
          </a:p>
          <a:p>
            <a:r>
              <a:rPr lang="en-US" sz="1200" kern="1200" dirty="0" smtClean="0">
                <a:solidFill>
                  <a:schemeClr val="tx1"/>
                </a:solidFill>
                <a:effectLst/>
                <a:latin typeface="+mn-lt"/>
                <a:ea typeface="+mn-ea"/>
                <a:cs typeface="+mn-cs"/>
              </a:rPr>
              <a:t>Structuring your invitation with clear and concise information and expectations sends the message that you are seriously managing this meeting. You do not want to be famous for holding boring and inefficient meetings. This is something that takes a long time to correct. </a:t>
            </a:r>
            <a:endParaRPr lang="en-US" sz="1200" kern="1200" dirty="0">
              <a:solidFill>
                <a:schemeClr val="tx1"/>
              </a:solidFill>
              <a:effectLst/>
              <a:latin typeface="+mn-lt"/>
              <a:ea typeface="+mn-ea"/>
              <a:cs typeface="+mn-cs"/>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093D1D-7593-4FC1-B191-E21F65EB894B}" type="slidenum">
              <a:rPr lang="en-CA" smtClean="0"/>
              <a:pPr eaLnBrk="1" hangingPunct="1"/>
              <a:t>18</a:t>
            </a:fld>
            <a:endParaRPr lang="en-CA" dirty="0" smtClean="0"/>
          </a:p>
        </p:txBody>
      </p:sp>
    </p:spTree>
    <p:extLst>
      <p:ext uri="{BB962C8B-B14F-4D97-AF65-F5344CB8AC3E}">
        <p14:creationId xmlns:p14="http://schemas.microsoft.com/office/powerpoint/2010/main" val="128692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200" kern="1200" dirty="0" smtClean="0">
                <a:solidFill>
                  <a:schemeClr val="tx1"/>
                </a:solidFill>
                <a:effectLst/>
                <a:latin typeface="+mn-lt"/>
                <a:ea typeface="+mn-ea"/>
                <a:cs typeface="+mn-cs"/>
              </a:rPr>
              <a:t>There are several areas where you should be planning the logistics.</a:t>
            </a:r>
          </a:p>
          <a:p>
            <a:pPr lvl="0"/>
            <a:r>
              <a:rPr lang="en-US" sz="1200" b="1" kern="1200" dirty="0" smtClean="0">
                <a:solidFill>
                  <a:schemeClr val="tx1"/>
                </a:solidFill>
                <a:effectLst/>
                <a:latin typeface="+mn-lt"/>
                <a:ea typeface="+mn-ea"/>
                <a:cs typeface="+mn-cs"/>
              </a:rPr>
              <a:t>Physical space:</a:t>
            </a:r>
            <a:r>
              <a:rPr lang="en-US" sz="1200" kern="1200" dirty="0" smtClean="0">
                <a:solidFill>
                  <a:schemeClr val="tx1"/>
                </a:solidFill>
                <a:effectLst/>
                <a:latin typeface="+mn-lt"/>
                <a:ea typeface="+mn-ea"/>
                <a:cs typeface="+mn-cs"/>
              </a:rPr>
              <a:t> consider the space in which you plan to hold your meeting. </a:t>
            </a:r>
          </a:p>
          <a:p>
            <a:pPr lvl="1"/>
            <a:r>
              <a:rPr lang="en-US" sz="1200" kern="1200" dirty="0" smtClean="0">
                <a:solidFill>
                  <a:schemeClr val="tx1"/>
                </a:solidFill>
                <a:effectLst/>
                <a:latin typeface="+mn-lt"/>
                <a:ea typeface="+mn-ea"/>
                <a:cs typeface="+mn-cs"/>
              </a:rPr>
              <a:t>Is it on site or off site? </a:t>
            </a:r>
          </a:p>
          <a:p>
            <a:pPr lvl="1"/>
            <a:r>
              <a:rPr lang="en-US" sz="1200" kern="1200" dirty="0" smtClean="0">
                <a:solidFill>
                  <a:schemeClr val="tx1"/>
                </a:solidFill>
                <a:effectLst/>
                <a:latin typeface="+mn-lt"/>
                <a:ea typeface="+mn-ea"/>
                <a:cs typeface="+mn-cs"/>
              </a:rPr>
              <a:t>Do you need to make reservations? </a:t>
            </a:r>
          </a:p>
          <a:p>
            <a:pPr lvl="1"/>
            <a:r>
              <a:rPr lang="en-US" sz="1200" kern="1200" dirty="0" smtClean="0">
                <a:solidFill>
                  <a:schemeClr val="tx1"/>
                </a:solidFill>
                <a:effectLst/>
                <a:latin typeface="+mn-lt"/>
                <a:ea typeface="+mn-ea"/>
                <a:cs typeface="+mn-cs"/>
              </a:rPr>
              <a:t>Does it need to be set up? </a:t>
            </a:r>
          </a:p>
          <a:p>
            <a:pPr lvl="1"/>
            <a:r>
              <a:rPr lang="en-US" sz="1200" kern="1200" dirty="0" smtClean="0">
                <a:solidFill>
                  <a:schemeClr val="tx1"/>
                </a:solidFill>
                <a:effectLst/>
                <a:latin typeface="+mn-lt"/>
                <a:ea typeface="+mn-ea"/>
                <a:cs typeface="+mn-cs"/>
              </a:rPr>
              <a:t>Do you have to contact you facilities department to remove or add partitions? </a:t>
            </a:r>
          </a:p>
          <a:p>
            <a:pPr lvl="1"/>
            <a:r>
              <a:rPr lang="en-US" sz="1200" kern="1200" dirty="0" smtClean="0">
                <a:solidFill>
                  <a:schemeClr val="tx1"/>
                </a:solidFill>
                <a:effectLst/>
                <a:latin typeface="+mn-lt"/>
                <a:ea typeface="+mn-ea"/>
                <a:cs typeface="+mn-cs"/>
              </a:rPr>
              <a:t>Do you need furniture moved? </a:t>
            </a:r>
          </a:p>
          <a:p>
            <a:pPr lvl="0"/>
            <a:r>
              <a:rPr lang="en-US" sz="1200" b="1" kern="1200" dirty="0" smtClean="0">
                <a:solidFill>
                  <a:schemeClr val="tx1"/>
                </a:solidFill>
                <a:effectLst/>
                <a:latin typeface="+mn-lt"/>
                <a:ea typeface="+mn-ea"/>
                <a:cs typeface="+mn-cs"/>
              </a:rPr>
              <a:t>Travel:</a:t>
            </a:r>
            <a:r>
              <a:rPr lang="en-US" sz="1200" kern="1200" dirty="0" smtClean="0">
                <a:solidFill>
                  <a:schemeClr val="tx1"/>
                </a:solidFill>
                <a:effectLst/>
                <a:latin typeface="+mn-lt"/>
                <a:ea typeface="+mn-ea"/>
                <a:cs typeface="+mn-cs"/>
              </a:rPr>
              <a:t> identify who will need to travel to your meeting. </a:t>
            </a:r>
          </a:p>
          <a:p>
            <a:pPr lvl="1"/>
            <a:r>
              <a:rPr lang="en-US" sz="1200" kern="1200" dirty="0" smtClean="0">
                <a:solidFill>
                  <a:schemeClr val="tx1"/>
                </a:solidFill>
                <a:effectLst/>
                <a:latin typeface="+mn-lt"/>
                <a:ea typeface="+mn-ea"/>
                <a:cs typeface="+mn-cs"/>
              </a:rPr>
              <a:t>Do they need travel arrangements? </a:t>
            </a:r>
          </a:p>
          <a:p>
            <a:pPr lvl="1"/>
            <a:r>
              <a:rPr lang="en-US" sz="1200" kern="1200" dirty="0" smtClean="0">
                <a:solidFill>
                  <a:schemeClr val="tx1"/>
                </a:solidFill>
                <a:effectLst/>
                <a:latin typeface="+mn-lt"/>
                <a:ea typeface="+mn-ea"/>
                <a:cs typeface="+mn-cs"/>
              </a:rPr>
              <a:t>Do they need transportation to and from the meeting location? </a:t>
            </a:r>
          </a:p>
          <a:p>
            <a:pPr lvl="1"/>
            <a:r>
              <a:rPr lang="en-US" sz="1200" kern="1200" dirty="0" smtClean="0">
                <a:solidFill>
                  <a:schemeClr val="tx1"/>
                </a:solidFill>
                <a:effectLst/>
                <a:latin typeface="+mn-lt"/>
                <a:ea typeface="+mn-ea"/>
                <a:cs typeface="+mn-cs"/>
              </a:rPr>
              <a:t>Do you have to make security aware of their presence so they are not held up at the door? </a:t>
            </a:r>
          </a:p>
          <a:p>
            <a:pPr lvl="0"/>
            <a:r>
              <a:rPr lang="en-US" sz="1200" b="1" kern="1200" dirty="0" smtClean="0">
                <a:solidFill>
                  <a:schemeClr val="tx1"/>
                </a:solidFill>
                <a:effectLst/>
                <a:latin typeface="+mn-lt"/>
                <a:ea typeface="+mn-ea"/>
                <a:cs typeface="+mn-cs"/>
              </a:rPr>
              <a:t>Food:</a:t>
            </a:r>
            <a:r>
              <a:rPr lang="en-US" sz="1200" kern="1200" dirty="0" smtClean="0">
                <a:solidFill>
                  <a:schemeClr val="tx1"/>
                </a:solidFill>
                <a:effectLst/>
                <a:latin typeface="+mn-lt"/>
                <a:ea typeface="+mn-ea"/>
                <a:cs typeface="+mn-cs"/>
              </a:rPr>
              <a:t> determine if you need to organize meals. </a:t>
            </a:r>
          </a:p>
          <a:p>
            <a:pPr lvl="1"/>
            <a:r>
              <a:rPr lang="en-US" sz="1200" kern="1200" dirty="0" smtClean="0">
                <a:solidFill>
                  <a:schemeClr val="tx1"/>
                </a:solidFill>
                <a:effectLst/>
                <a:latin typeface="+mn-lt"/>
                <a:ea typeface="+mn-ea"/>
                <a:cs typeface="+mn-cs"/>
              </a:rPr>
              <a:t>Is your meeting starting early in the morning and you need to serve a light breakfast? </a:t>
            </a:r>
          </a:p>
          <a:p>
            <a:pPr lvl="1"/>
            <a:r>
              <a:rPr lang="en-US" sz="1200" kern="1200" dirty="0" smtClean="0">
                <a:solidFill>
                  <a:schemeClr val="tx1"/>
                </a:solidFill>
                <a:effectLst/>
                <a:latin typeface="+mn-lt"/>
                <a:ea typeface="+mn-ea"/>
                <a:cs typeface="+mn-cs"/>
              </a:rPr>
              <a:t>Is your meeting all day? </a:t>
            </a:r>
          </a:p>
          <a:p>
            <a:pPr lvl="1"/>
            <a:r>
              <a:rPr lang="en-US" sz="1200" kern="1200" dirty="0" smtClean="0">
                <a:solidFill>
                  <a:schemeClr val="tx1"/>
                </a:solidFill>
                <a:effectLst/>
                <a:latin typeface="+mn-lt"/>
                <a:ea typeface="+mn-ea"/>
                <a:cs typeface="+mn-cs"/>
              </a:rPr>
              <a:t>Are you going to cater food? </a:t>
            </a:r>
          </a:p>
          <a:p>
            <a:pPr lvl="1"/>
            <a:r>
              <a:rPr lang="en-US" sz="1200" kern="1200" dirty="0" smtClean="0">
                <a:solidFill>
                  <a:schemeClr val="tx1"/>
                </a:solidFill>
                <a:effectLst/>
                <a:latin typeface="+mn-lt"/>
                <a:ea typeface="+mn-ea"/>
                <a:cs typeface="+mn-cs"/>
              </a:rPr>
              <a:t>Are you planning to have lunch at a local restaurant? </a:t>
            </a:r>
          </a:p>
          <a:p>
            <a:pPr lvl="1"/>
            <a:r>
              <a:rPr lang="en-US" sz="1200" kern="1200" dirty="0" smtClean="0">
                <a:solidFill>
                  <a:schemeClr val="tx1"/>
                </a:solidFill>
                <a:effectLst/>
                <a:latin typeface="+mn-lt"/>
                <a:ea typeface="+mn-ea"/>
                <a:cs typeface="+mn-cs"/>
              </a:rPr>
              <a:t>Do you need to make reservations?</a:t>
            </a:r>
          </a:p>
          <a:p>
            <a:pPr lvl="0"/>
            <a:r>
              <a:rPr lang="en-US" sz="1200" b="1" kern="1200" dirty="0" smtClean="0">
                <a:solidFill>
                  <a:schemeClr val="tx1"/>
                </a:solidFill>
                <a:effectLst/>
                <a:latin typeface="+mn-lt"/>
                <a:ea typeface="+mn-ea"/>
                <a:cs typeface="+mn-cs"/>
              </a:rPr>
              <a:t>Audio and visual:</a:t>
            </a:r>
            <a:r>
              <a:rPr lang="en-US" sz="1200" kern="1200" dirty="0" smtClean="0">
                <a:solidFill>
                  <a:schemeClr val="tx1"/>
                </a:solidFill>
                <a:effectLst/>
                <a:latin typeface="+mn-lt"/>
                <a:ea typeface="+mn-ea"/>
                <a:cs typeface="+mn-cs"/>
              </a:rPr>
              <a:t> later there will be a discussion on electronic options; however, if you plan to use electronics like a presentation or video.</a:t>
            </a:r>
          </a:p>
          <a:p>
            <a:pPr lvl="1"/>
            <a:r>
              <a:rPr lang="en-US" sz="1200" kern="1200" dirty="0" smtClean="0">
                <a:solidFill>
                  <a:schemeClr val="tx1"/>
                </a:solidFill>
                <a:effectLst/>
                <a:latin typeface="+mn-lt"/>
                <a:ea typeface="+mn-ea"/>
                <a:cs typeface="+mn-cs"/>
              </a:rPr>
              <a:t>Do you have to get this placed in the meeting room? </a:t>
            </a:r>
          </a:p>
          <a:p>
            <a:pPr lvl="1"/>
            <a:r>
              <a:rPr lang="en-US" sz="1200" kern="1200" dirty="0" smtClean="0">
                <a:solidFill>
                  <a:schemeClr val="tx1"/>
                </a:solidFill>
                <a:effectLst/>
                <a:latin typeface="+mn-lt"/>
                <a:ea typeface="+mn-ea"/>
                <a:cs typeface="+mn-cs"/>
              </a:rPr>
              <a:t>Are you savvy enough in troubleshooting technical problems or do you need a technical assistant? </a:t>
            </a:r>
          </a:p>
          <a:p>
            <a:pPr lvl="1"/>
            <a:r>
              <a:rPr lang="en-US" sz="1200" kern="1200" dirty="0" smtClean="0">
                <a:solidFill>
                  <a:schemeClr val="tx1"/>
                </a:solidFill>
                <a:effectLst/>
                <a:latin typeface="+mn-lt"/>
                <a:ea typeface="+mn-ea"/>
                <a:cs typeface="+mn-cs"/>
              </a:rPr>
              <a:t>Do you need a projector, screen, computer, etc.? </a:t>
            </a:r>
          </a:p>
          <a:p>
            <a:pPr lvl="1"/>
            <a:r>
              <a:rPr lang="en-US" sz="1200" kern="1200" dirty="0" smtClean="0">
                <a:solidFill>
                  <a:schemeClr val="tx1"/>
                </a:solidFill>
                <a:effectLst/>
                <a:latin typeface="+mn-lt"/>
                <a:ea typeface="+mn-ea"/>
                <a:cs typeface="+mn-cs"/>
              </a:rPr>
              <a:t>Do you need a sound system set up so everyone can hear the presenters?</a:t>
            </a:r>
          </a:p>
          <a:p>
            <a:pPr lvl="0"/>
            <a:r>
              <a:rPr lang="en-US" sz="1200" b="1" kern="1200" dirty="0" smtClean="0">
                <a:solidFill>
                  <a:schemeClr val="tx1"/>
                </a:solidFill>
                <a:effectLst/>
                <a:latin typeface="+mn-lt"/>
                <a:ea typeface="+mn-ea"/>
                <a:cs typeface="+mn-cs"/>
              </a:rPr>
              <a:t>Signage: </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 you need to get signs, posters, special handouts made up for your meeting?</a:t>
            </a:r>
          </a:p>
          <a:p>
            <a:pPr eaLnBrk="1" hangingPunct="1">
              <a:spcBef>
                <a:spcPct val="0"/>
              </a:spcBef>
            </a:pPr>
            <a:endParaRPr lang="en-CA"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ADB138-EFA0-4503-BA3F-DB7DF59551ED}" type="slidenum">
              <a:rPr lang="en-CA" smtClean="0"/>
              <a:pPr eaLnBrk="1" hangingPunct="1"/>
              <a:t>19</a:t>
            </a:fld>
            <a:endParaRPr lang="en-CA" dirty="0" smtClean="0"/>
          </a:p>
        </p:txBody>
      </p:sp>
    </p:spTree>
    <p:extLst>
      <p:ext uri="{BB962C8B-B14F-4D97-AF65-F5344CB8AC3E}">
        <p14:creationId xmlns:p14="http://schemas.microsoft.com/office/powerpoint/2010/main" val="154180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Having a predefined list for setting up your meeting is a useful tool and we are going to discuss the setup of your meeting using a handout over the next three lessons. In the first section, you will see a simple list of items comprising of the basic essentials in setting up the meeting space. The list consists of the following items:</a:t>
            </a:r>
          </a:p>
          <a:p>
            <a:pPr lvl="0"/>
            <a:r>
              <a:rPr lang="en-US" sz="1200" kern="1200" dirty="0" smtClean="0">
                <a:solidFill>
                  <a:schemeClr val="tx1"/>
                </a:solidFill>
                <a:effectLst/>
                <a:latin typeface="+mn-lt"/>
                <a:ea typeface="+mn-ea"/>
                <a:cs typeface="+mn-cs"/>
              </a:rPr>
              <a:t>Sufficient number of tables and chairs</a:t>
            </a:r>
          </a:p>
          <a:p>
            <a:pPr lvl="0"/>
            <a:r>
              <a:rPr lang="en-US" sz="1200" kern="1200" dirty="0" smtClean="0">
                <a:solidFill>
                  <a:schemeClr val="tx1"/>
                </a:solidFill>
                <a:effectLst/>
                <a:latin typeface="+mn-lt"/>
                <a:ea typeface="+mn-ea"/>
                <a:cs typeface="+mn-cs"/>
              </a:rPr>
              <a:t>Power strips for laptops and other electronic devices</a:t>
            </a:r>
          </a:p>
          <a:p>
            <a:pPr lvl="0"/>
            <a:r>
              <a:rPr lang="en-US" sz="1200" kern="1200" dirty="0" smtClean="0">
                <a:solidFill>
                  <a:schemeClr val="tx1"/>
                </a:solidFill>
                <a:effectLst/>
                <a:latin typeface="+mn-lt"/>
                <a:ea typeface="+mn-ea"/>
                <a:cs typeface="+mn-cs"/>
              </a:rPr>
              <a:t>Audio and visual set up</a:t>
            </a:r>
          </a:p>
          <a:p>
            <a:pPr lvl="0"/>
            <a:r>
              <a:rPr lang="en-US" sz="1200" kern="1200" dirty="0" smtClean="0">
                <a:solidFill>
                  <a:schemeClr val="tx1"/>
                </a:solidFill>
                <a:effectLst/>
                <a:latin typeface="+mn-lt"/>
                <a:ea typeface="+mn-ea"/>
                <a:cs typeface="+mn-cs"/>
              </a:rPr>
              <a:t>Whiteboard with markers and eraser</a:t>
            </a:r>
          </a:p>
          <a:p>
            <a:pPr lvl="0"/>
            <a:r>
              <a:rPr lang="en-US" sz="1200" kern="1200" dirty="0" smtClean="0">
                <a:solidFill>
                  <a:schemeClr val="tx1"/>
                </a:solidFill>
                <a:effectLst/>
                <a:latin typeface="+mn-lt"/>
                <a:ea typeface="+mn-ea"/>
                <a:cs typeface="+mn-cs"/>
              </a:rPr>
              <a:t>Lectern</a:t>
            </a:r>
          </a:p>
          <a:p>
            <a:pPr lvl="0"/>
            <a:r>
              <a:rPr lang="en-US" sz="1200" kern="1200" dirty="0" smtClean="0">
                <a:solidFill>
                  <a:schemeClr val="tx1"/>
                </a:solidFill>
                <a:effectLst/>
                <a:latin typeface="+mn-lt"/>
                <a:ea typeface="+mn-ea"/>
                <a:cs typeface="+mn-cs"/>
              </a:rPr>
              <a:t>Water</a:t>
            </a:r>
          </a:p>
          <a:p>
            <a:pPr lvl="0"/>
            <a:r>
              <a:rPr lang="en-US" sz="1200" kern="1200" dirty="0" smtClean="0">
                <a:solidFill>
                  <a:schemeClr val="tx1"/>
                </a:solidFill>
                <a:effectLst/>
                <a:latin typeface="+mn-lt"/>
                <a:ea typeface="+mn-ea"/>
                <a:cs typeface="+mn-cs"/>
              </a:rPr>
              <a:t>Verify the room temperature is comfortable</a:t>
            </a:r>
          </a:p>
          <a:p>
            <a:pPr lvl="0"/>
            <a:r>
              <a:rPr lang="en-US" sz="1200" kern="1200" dirty="0" smtClean="0">
                <a:solidFill>
                  <a:schemeClr val="tx1"/>
                </a:solidFill>
                <a:effectLst/>
                <a:latin typeface="+mn-lt"/>
                <a:ea typeface="+mn-ea"/>
                <a:cs typeface="+mn-cs"/>
              </a:rPr>
              <a:t>Microphone for large meetings</a:t>
            </a:r>
          </a:p>
          <a:p>
            <a:pPr lvl="0"/>
            <a:r>
              <a:rPr lang="en-US" sz="1200" kern="1200" dirty="0" smtClean="0">
                <a:solidFill>
                  <a:schemeClr val="tx1"/>
                </a:solidFill>
                <a:effectLst/>
                <a:latin typeface="+mn-lt"/>
                <a:ea typeface="+mn-ea"/>
                <a:cs typeface="+mn-cs"/>
              </a:rPr>
              <a:t>Projector</a:t>
            </a:r>
          </a:p>
          <a:p>
            <a:pPr lvl="0"/>
            <a:r>
              <a:rPr lang="en-US" sz="1200" kern="1200" dirty="0" smtClean="0">
                <a:solidFill>
                  <a:schemeClr val="tx1"/>
                </a:solidFill>
                <a:effectLst/>
                <a:latin typeface="+mn-lt"/>
                <a:ea typeface="+mn-ea"/>
                <a:cs typeface="+mn-cs"/>
              </a:rPr>
              <a:t>Laptop</a:t>
            </a:r>
          </a:p>
          <a:p>
            <a:pPr lvl="0"/>
            <a:r>
              <a:rPr lang="en-US" sz="1200" kern="1200" dirty="0" smtClean="0">
                <a:solidFill>
                  <a:schemeClr val="tx1"/>
                </a:solidFill>
                <a:effectLst/>
                <a:latin typeface="+mn-lt"/>
                <a:ea typeface="+mn-ea"/>
                <a:cs typeface="+mn-cs"/>
              </a:rPr>
              <a:t>Verify room is located in quiet and private area</a:t>
            </a:r>
          </a:p>
          <a:p>
            <a:r>
              <a:rPr lang="en-US" sz="1200" kern="1200" dirty="0" smtClean="0">
                <a:solidFill>
                  <a:schemeClr val="tx1"/>
                </a:solidFill>
                <a:effectLst/>
                <a:latin typeface="+mn-lt"/>
                <a:ea typeface="+mn-ea"/>
                <a:cs typeface="+mn-cs"/>
              </a:rPr>
              <a:t>Make sure you get to the meeting place early enough, giving you time to set up the room without the participants seeing you do it. Getting “caught” setting up the room gives the impression that you are unprepared, which could affect your meeting environment. </a:t>
            </a:r>
          </a:p>
          <a:p>
            <a:endParaRPr lang="en-US" dirty="0"/>
          </a:p>
        </p:txBody>
      </p:sp>
      <p:sp>
        <p:nvSpPr>
          <p:cNvPr id="4" name="Slide Number Placeholder 3"/>
          <p:cNvSpPr>
            <a:spLocks noGrp="1"/>
          </p:cNvSpPr>
          <p:nvPr>
            <p:ph type="sldNum" sz="quarter" idx="10"/>
          </p:nvPr>
        </p:nvSpPr>
        <p:spPr/>
        <p:txBody>
          <a:bodyPr/>
          <a:lstStyle/>
          <a:p>
            <a:pPr>
              <a:defRPr/>
            </a:pPr>
            <a:fld id="{16399D97-5215-4E9F-AA78-9005D9025778}" type="slidenum">
              <a:rPr lang="en-CA" smtClean="0"/>
              <a:pPr>
                <a:defRPr/>
              </a:pPr>
              <a:t>29</a:t>
            </a:fld>
            <a:endParaRPr lang="en-CA" dirty="0"/>
          </a:p>
        </p:txBody>
      </p:sp>
    </p:spTree>
    <p:extLst>
      <p:ext uri="{BB962C8B-B14F-4D97-AF65-F5344CB8AC3E}">
        <p14:creationId xmlns:p14="http://schemas.microsoft.com/office/powerpoint/2010/main" val="2722211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Intro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lvl1pPr>
              <a:defRPr b="1" baseline="0">
                <a:solidFill>
                  <a:schemeClr val="tx1"/>
                </a:solidFill>
                <a:latin typeface="+mj-lt"/>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600200"/>
            <a:ext cx="6400800" cy="4525963"/>
          </a:xfrm>
        </p:spPr>
        <p:txBody>
          <a:bodyPr/>
          <a:lstStyle>
            <a:lvl1pP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p:txBody>
      </p:sp>
      <p:sp>
        <p:nvSpPr>
          <p:cNvPr id="7" name="Rectangle 6"/>
          <p:cNvSpPr/>
          <p:nvPr userDrawn="1"/>
        </p:nvSpPr>
        <p:spPr>
          <a:xfrm>
            <a:off x="7391400" y="-23770"/>
            <a:ext cx="1752600" cy="6881769"/>
          </a:xfrm>
          <a:prstGeom prst="rect">
            <a:avLst/>
          </a:prstGeom>
          <a:gradFill>
            <a:gsLst>
              <a:gs pos="33000">
                <a:schemeClr val="bg1"/>
              </a:gs>
              <a:gs pos="75000">
                <a:schemeClr val="bg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CA" dirty="0"/>
          </a:p>
        </p:txBody>
      </p:sp>
      <p:sp>
        <p:nvSpPr>
          <p:cNvPr id="13" name="Text Placeholder 12"/>
          <p:cNvSpPr>
            <a:spLocks noGrp="1"/>
          </p:cNvSpPr>
          <p:nvPr>
            <p:ph type="body" sz="quarter" idx="10"/>
          </p:nvPr>
        </p:nvSpPr>
        <p:spPr>
          <a:xfrm>
            <a:off x="7391400" y="404664"/>
            <a:ext cx="1752600" cy="4392488"/>
          </a:xfrm>
          <a:noFill/>
          <a:ln>
            <a:noFill/>
          </a:ln>
        </p:spPr>
        <p:txBody>
          <a:bodyPr/>
          <a:lstStyle>
            <a:lvl1pPr marL="0" indent="0">
              <a:buNone/>
              <a:defRPr i="1" baseline="0">
                <a:solidFill>
                  <a:schemeClr val="tx1"/>
                </a:solidFill>
              </a:defRPr>
            </a:lvl1pPr>
          </a:lstStyle>
          <a:p>
            <a:pPr lvl="0"/>
            <a:r>
              <a:rPr lang="en-US" dirty="0" smtClean="0"/>
              <a:t>Click to edit Master text styles</a:t>
            </a:r>
          </a:p>
        </p:txBody>
      </p:sp>
      <p:pic>
        <p:nvPicPr>
          <p:cNvPr id="8" name="Picture 7" descr="C:\Users\Darren\Desktop\New Photos\s00028.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6296" y="4756103"/>
            <a:ext cx="1864978" cy="2146637"/>
          </a:xfrm>
          <a:prstGeom prst="rect">
            <a:avLst/>
          </a:prstGeom>
          <a:noFill/>
          <a:ln>
            <a:noFill/>
          </a:ln>
        </p:spPr>
      </p:pic>
    </p:spTree>
    <p:extLst>
      <p:ext uri="{BB962C8B-B14F-4D97-AF65-F5344CB8AC3E}">
        <p14:creationId xmlns:p14="http://schemas.microsoft.com/office/powerpoint/2010/main" val="21739505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opic Slide">
    <p:bg>
      <p:bgPr>
        <a:gradFill flip="none" rotWithShape="1">
          <a:gsLst>
            <a:gs pos="75000">
              <a:schemeClr val="bg1"/>
            </a:gs>
            <a:gs pos="100000">
              <a:schemeClr val="bg1">
                <a:lumMod val="5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baseline="0">
                <a:solidFill>
                  <a:schemeClr val="tx1"/>
                </a:solidFill>
                <a:latin typeface="Cambria"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p:txBody>
      </p:sp>
    </p:spTree>
    <p:extLst>
      <p:ext uri="{BB962C8B-B14F-4D97-AF65-F5344CB8AC3E}">
        <p14:creationId xmlns:p14="http://schemas.microsoft.com/office/powerpoint/2010/main" val="3517757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5AB8248-9425-48FC-9447-33FB2FCF6432}" type="datetimeFigureOut">
              <a:rPr lang="en-US"/>
              <a:pPr>
                <a:defRPr/>
              </a:pPr>
              <a:t>8/8/2019</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E3EA27-FF2F-4B12-9B41-E5D579102B8A}"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mbria" pitchFamily="18" charset="0"/>
        </a:defRPr>
      </a:lvl2pPr>
      <a:lvl3pPr algn="ctr" rtl="0" eaLnBrk="0" fontAlgn="base" hangingPunct="0">
        <a:spcBef>
          <a:spcPct val="0"/>
        </a:spcBef>
        <a:spcAft>
          <a:spcPct val="0"/>
        </a:spcAft>
        <a:defRPr sz="4400">
          <a:solidFill>
            <a:schemeClr val="tx1"/>
          </a:solidFill>
          <a:latin typeface="Cambria" pitchFamily="18" charset="0"/>
        </a:defRPr>
      </a:lvl3pPr>
      <a:lvl4pPr algn="ctr" rtl="0" eaLnBrk="0" fontAlgn="base" hangingPunct="0">
        <a:spcBef>
          <a:spcPct val="0"/>
        </a:spcBef>
        <a:spcAft>
          <a:spcPct val="0"/>
        </a:spcAft>
        <a:defRPr sz="4400">
          <a:solidFill>
            <a:schemeClr val="tx1"/>
          </a:solidFill>
          <a:latin typeface="Cambria" pitchFamily="18" charset="0"/>
        </a:defRPr>
      </a:lvl4pPr>
      <a:lvl5pPr algn="ctr" rtl="0" eaLnBrk="0" fontAlgn="base" hangingPunct="0">
        <a:spcBef>
          <a:spcPct val="0"/>
        </a:spcBef>
        <a:spcAft>
          <a:spcPct val="0"/>
        </a:spcAft>
        <a:defRPr sz="4400">
          <a:solidFill>
            <a:schemeClr val="tx1"/>
          </a:solidFill>
          <a:latin typeface="Cambria" pitchFamily="18" charset="0"/>
        </a:defRPr>
      </a:lvl5pPr>
      <a:lvl6pPr marL="457200" algn="ctr" rtl="0" fontAlgn="base">
        <a:spcBef>
          <a:spcPct val="0"/>
        </a:spcBef>
        <a:spcAft>
          <a:spcPct val="0"/>
        </a:spcAft>
        <a:defRPr sz="4400">
          <a:solidFill>
            <a:schemeClr val="tx1"/>
          </a:solidFill>
          <a:latin typeface="Cambria" pitchFamily="18" charset="0"/>
        </a:defRPr>
      </a:lvl6pPr>
      <a:lvl7pPr marL="914400" algn="ctr" rtl="0" fontAlgn="base">
        <a:spcBef>
          <a:spcPct val="0"/>
        </a:spcBef>
        <a:spcAft>
          <a:spcPct val="0"/>
        </a:spcAft>
        <a:defRPr sz="4400">
          <a:solidFill>
            <a:schemeClr val="tx1"/>
          </a:solidFill>
          <a:latin typeface="Cambria" pitchFamily="18" charset="0"/>
        </a:defRPr>
      </a:lvl7pPr>
      <a:lvl8pPr marL="1371600" algn="ctr" rtl="0" fontAlgn="base">
        <a:spcBef>
          <a:spcPct val="0"/>
        </a:spcBef>
        <a:spcAft>
          <a:spcPct val="0"/>
        </a:spcAft>
        <a:defRPr sz="4400">
          <a:solidFill>
            <a:schemeClr val="tx1"/>
          </a:solidFill>
          <a:latin typeface="Cambria" pitchFamily="18" charset="0"/>
        </a:defRPr>
      </a:lvl8pPr>
      <a:lvl9pPr marL="1828800" algn="ctr" rtl="0" fontAlgn="base">
        <a:spcBef>
          <a:spcPct val="0"/>
        </a:spcBef>
        <a:spcAft>
          <a:spcPct val="0"/>
        </a:spcAft>
        <a:defRPr sz="4400">
          <a:solidFill>
            <a:schemeClr val="tx1"/>
          </a:solidFill>
          <a:latin typeface="Cambria" pitchFamily="18" charset="0"/>
        </a:defRPr>
      </a:lvl9pPr>
    </p:titleStyle>
    <p:bodyStyle>
      <a:lvl1pPr marL="0" indent="0" algn="l"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arren\Desktop\New Photos\s0002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756103"/>
            <a:ext cx="1864978" cy="2146637"/>
          </a:xfrm>
          <a:prstGeom prst="rect">
            <a:avLst/>
          </a:prstGeom>
          <a:noFill/>
          <a:ln>
            <a:noFill/>
          </a:ln>
        </p:spPr>
      </p:pic>
      <p:sp>
        <p:nvSpPr>
          <p:cNvPr id="5" name="Text Box 3"/>
          <p:cNvSpPr txBox="1">
            <a:spLocks noChangeArrowheads="1"/>
          </p:cNvSpPr>
          <p:nvPr/>
        </p:nvSpPr>
        <p:spPr bwMode="auto">
          <a:xfrm>
            <a:off x="755576" y="1844824"/>
            <a:ext cx="8050063"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4800" b="1" dirty="0"/>
              <a:t>Meeting Management </a:t>
            </a:r>
            <a:endParaRPr lang="en-US" sz="4800" dirty="0"/>
          </a:p>
          <a:p>
            <a:pPr algn="r" eaLnBrk="1" hangingPunct="1"/>
            <a:endParaRPr lang="en-US" sz="4800" dirty="0"/>
          </a:p>
          <a:p>
            <a:pPr algn="r" eaLnBrk="1" hangingPunct="1"/>
            <a:endParaRPr lang="en-CA" sz="1100" b="1" dirty="0">
              <a:solidFill>
                <a:srgbClr val="17365D"/>
              </a:solidFill>
              <a:latin typeface="Calibri" pitchFamily="34" charset="0"/>
            </a:endParaRPr>
          </a:p>
        </p:txBody>
      </p:sp>
    </p:spTree>
    <p:extLst>
      <p:ext uri="{BB962C8B-B14F-4D97-AF65-F5344CB8AC3E}">
        <p14:creationId xmlns:p14="http://schemas.microsoft.com/office/powerpoint/2010/main" val="2061138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noProof="0" dirty="0">
                <a:latin typeface="+mn-lt"/>
              </a:rPr>
              <a:t>Module </a:t>
            </a:r>
            <a:r>
              <a:rPr lang="en-US" noProof="0" dirty="0" smtClean="0">
                <a:latin typeface="+mn-lt"/>
              </a:rPr>
              <a:t>Two: </a:t>
            </a:r>
            <a:r>
              <a:rPr lang="en-US" noProof="0" dirty="0">
                <a:latin typeface="+mn-lt"/>
              </a:rPr>
              <a:t>Review Questions</a:t>
            </a:r>
            <a:endParaRPr lang="en-US" noProof="0"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5"/>
              <a:tabLst>
                <a:tab pos="744538" algn="l"/>
              </a:tabLst>
            </a:pPr>
            <a:r>
              <a:rPr lang="en-US" dirty="0">
                <a:ea typeface="Times New Roman"/>
                <a:cs typeface="Times New Roman"/>
              </a:rPr>
              <a:t>What’s the best way to organize topics?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Simple list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Chart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Multimedia presentation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Mind map</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What is the name of the technique used for organizing the topics?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SPONGE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SOAP</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BRUSH</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FOAM</a:t>
            </a:r>
          </a:p>
        </p:txBody>
      </p:sp>
    </p:spTree>
    <p:extLst>
      <p:ext uri="{BB962C8B-B14F-4D97-AF65-F5344CB8AC3E}">
        <p14:creationId xmlns:p14="http://schemas.microsoft.com/office/powerpoint/2010/main" val="27075171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noProof="0"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9"/>
              <a:tabLst>
                <a:tab pos="801688" algn="l"/>
              </a:tabLst>
            </a:pPr>
            <a:r>
              <a:rPr lang="en-US" dirty="0">
                <a:ea typeface="Times New Roman"/>
                <a:cs typeface="Times New Roman"/>
              </a:rPr>
              <a:t>What did Amanda plan to suggest to her trainees to use, as presented in the case study?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Learning journals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Educational gadgets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Flipcharts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Power point presentations</a:t>
            </a:r>
          </a:p>
          <a:p>
            <a:pPr marL="342900" marR="0" lvl="0" indent="-342900">
              <a:lnSpc>
                <a:spcPct val="115000"/>
              </a:lnSpc>
              <a:spcBef>
                <a:spcPts val="0"/>
              </a:spcBef>
              <a:spcAft>
                <a:spcPts val="1000"/>
              </a:spcAft>
              <a:buFont typeface="+mj-lt"/>
              <a:buAutoNum type="arabicParenR" startAt="9"/>
              <a:tabLst>
                <a:tab pos="457200" algn="l"/>
              </a:tabLst>
            </a:pPr>
            <a:r>
              <a:rPr lang="en-US" dirty="0">
                <a:ea typeface="Times New Roman"/>
                <a:cs typeface="Times New Roman"/>
              </a:rPr>
              <a:t>What did Opal suggest to Amanda as an additional option?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Tracking personal problems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Tracking personal impressions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Comparing different tracking</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Check-in times</a:t>
            </a:r>
          </a:p>
        </p:txBody>
      </p:sp>
    </p:spTree>
    <p:extLst>
      <p:ext uri="{BB962C8B-B14F-4D97-AF65-F5344CB8AC3E}">
        <p14:creationId xmlns:p14="http://schemas.microsoft.com/office/powerpoint/2010/main" val="24500188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noProof="0"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92500" lnSpcReduction="1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What is SIT technique useful for?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Keeping attendees on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Keeping attendees’ attention</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Running in and out of the meeting</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Making meeting go faster</a:t>
            </a: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What is ‘I’ in SIT technique?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Incorporate frequent questions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Incorporate brainstorming</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Incorporate frequent breaks</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Incorporate frequent presentations</a:t>
            </a:r>
          </a:p>
          <a:p>
            <a:endParaRPr lang="en-US" dirty="0" smtClean="0"/>
          </a:p>
        </p:txBody>
      </p:sp>
    </p:spTree>
    <p:extLst>
      <p:ext uri="{BB962C8B-B14F-4D97-AF65-F5344CB8AC3E}">
        <p14:creationId xmlns:p14="http://schemas.microsoft.com/office/powerpoint/2010/main" val="25844924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noProof="0"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77500" lnSpcReduction="20000"/>
          </a:bodyPr>
          <a:lstStyle/>
          <a:p>
            <a:pPr marL="338138" marR="0" lvl="0" indent="-338138">
              <a:lnSpc>
                <a:spcPct val="115000"/>
              </a:lnSpc>
              <a:spcBef>
                <a:spcPts val="0"/>
              </a:spcBef>
              <a:spcAft>
                <a:spcPts val="1000"/>
              </a:spcAft>
              <a:buFont typeface="+mj-lt"/>
              <a:buAutoNum type="arabicParenR" startAt="3"/>
              <a:tabLst>
                <a:tab pos="338138" algn="l"/>
                <a:tab pos="801688" algn="l"/>
              </a:tabLst>
            </a:pPr>
            <a:r>
              <a:rPr lang="en-US" dirty="0">
                <a:ea typeface="Times New Roman"/>
                <a:cs typeface="Times New Roman"/>
              </a:rPr>
              <a:t>Which of the following is the best way to ensure that attendees will silent their cell phones and PDA’s?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Place signs with instructions to silent their electronics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Remind them about it in the agenda</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Tell them to do it at the beginning of the meeting</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The combination of all three</a:t>
            </a:r>
            <a:endParaRPr lang="en-US" dirty="0">
              <a:ea typeface="Times New Roman"/>
              <a:cs typeface="Times New Roman"/>
            </a:endParaRP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If you mention attendees to turn off their gadgets at the beginning of the meeting, you’ll reduce the chance of disruption by: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50%</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75%</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95%</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100%</a:t>
            </a:r>
            <a:endParaRPr lang="en-US" dirty="0">
              <a:ea typeface="Times New Roman"/>
              <a:cs typeface="Times New Roman"/>
            </a:endParaRPr>
          </a:p>
        </p:txBody>
      </p:sp>
    </p:spTree>
    <p:extLst>
      <p:ext uri="{BB962C8B-B14F-4D97-AF65-F5344CB8AC3E}">
        <p14:creationId xmlns:p14="http://schemas.microsoft.com/office/powerpoint/2010/main" val="70290989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noProof="0"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5"/>
              <a:tabLst>
                <a:tab pos="631825" algn="l"/>
              </a:tabLst>
            </a:pPr>
            <a:r>
              <a:rPr lang="en-US" dirty="0">
                <a:ea typeface="Times New Roman"/>
                <a:cs typeface="Times New Roman"/>
              </a:rPr>
              <a:t>What is ‘A’ in EAR technique?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Acknowledge the importance of the meeting</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Acknowledge that the topic is valid and worthy of discussion</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Acknowledge that any idea is worthy of discussion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Acknowledge that each member has equally contributed when the meeting approaches to its end</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EAR technique helps you redirect without: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Losing time</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Offending participants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Entering a new digression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Making a new problem</a:t>
            </a:r>
          </a:p>
          <a:p>
            <a:endParaRPr lang="en-US" dirty="0" smtClean="0"/>
          </a:p>
        </p:txBody>
      </p:sp>
    </p:spTree>
    <p:extLst>
      <p:ext uri="{BB962C8B-B14F-4D97-AF65-F5344CB8AC3E}">
        <p14:creationId xmlns:p14="http://schemas.microsoft.com/office/powerpoint/2010/main" val="28739772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noProof="0"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7"/>
              <a:tabLst>
                <a:tab pos="801688" algn="l"/>
              </a:tabLst>
            </a:pPr>
            <a:r>
              <a:rPr lang="en-US" dirty="0">
                <a:ea typeface="Times New Roman"/>
                <a:cs typeface="Times New Roman"/>
              </a:rPr>
              <a:t>What is the best thing to do if a conflict occurs?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Ignore it and proceed with the meeting</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Intervene</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Call someone to handle it</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Let the conflicted attendees solve it by themselves</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Which of the following is not one of the steps for handling possible conflicts?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Stop</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Go</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Drop</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Roll</a:t>
            </a:r>
          </a:p>
          <a:p>
            <a:endParaRPr lang="en-US" dirty="0" smtClean="0"/>
          </a:p>
        </p:txBody>
      </p:sp>
    </p:spTree>
    <p:extLst>
      <p:ext uri="{BB962C8B-B14F-4D97-AF65-F5344CB8AC3E}">
        <p14:creationId xmlns:p14="http://schemas.microsoft.com/office/powerpoint/2010/main" val="12268311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noProof="0"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9"/>
              <a:tabLst>
                <a:tab pos="801688" algn="l"/>
              </a:tabLst>
            </a:pPr>
            <a:r>
              <a:rPr lang="en-US" dirty="0">
                <a:ea typeface="Times New Roman"/>
                <a:cs typeface="Times New Roman"/>
              </a:rPr>
              <a:t>What did Amanda plan to suggest to her trainees to use, as presented in the case study?</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Learning journals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Educational gadgets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Flipcharts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Power point presentations</a:t>
            </a:r>
          </a:p>
          <a:p>
            <a:pPr marL="342900" marR="0" lvl="0" indent="-342900">
              <a:lnSpc>
                <a:spcPct val="115000"/>
              </a:lnSpc>
              <a:spcBef>
                <a:spcPts val="0"/>
              </a:spcBef>
              <a:spcAft>
                <a:spcPts val="1000"/>
              </a:spcAft>
              <a:buFont typeface="+mj-lt"/>
              <a:buAutoNum type="arabicParenR" startAt="9"/>
              <a:tabLst>
                <a:tab pos="457200" algn="l"/>
              </a:tabLst>
            </a:pPr>
            <a:r>
              <a:rPr lang="en-US" dirty="0">
                <a:ea typeface="Times New Roman"/>
                <a:cs typeface="Times New Roman"/>
              </a:rPr>
              <a:t>What did Opal suggest to Amanda as an additional option?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Tracking personal problems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Tracking personal impressions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Comparing different tracking</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Check-in times</a:t>
            </a:r>
            <a:endParaRPr lang="en-US" dirty="0">
              <a:ea typeface="Times New Roman"/>
              <a:cs typeface="Times New Roman"/>
            </a:endParaRPr>
          </a:p>
        </p:txBody>
      </p:sp>
    </p:spTree>
    <p:extLst>
      <p:ext uri="{BB962C8B-B14F-4D97-AF65-F5344CB8AC3E}">
        <p14:creationId xmlns:p14="http://schemas.microsoft.com/office/powerpoint/2010/main" val="25687063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CA" dirty="0" smtClean="0">
                <a:solidFill>
                  <a:srgbClr val="C00000"/>
                </a:solidFill>
                <a:latin typeface="+mn-lt"/>
              </a:rPr>
              <a:t>Module </a:t>
            </a:r>
            <a:r>
              <a:rPr lang="en-US" dirty="0" smtClean="0">
                <a:solidFill>
                  <a:srgbClr val="C00000"/>
                </a:solidFill>
                <a:latin typeface="+mn-lt"/>
              </a:rPr>
              <a:t>Ten: </a:t>
            </a:r>
            <a:br>
              <a:rPr lang="en-US" dirty="0" smtClean="0">
                <a:solidFill>
                  <a:srgbClr val="C00000"/>
                </a:solidFill>
                <a:latin typeface="+mn-lt"/>
              </a:rPr>
            </a:br>
            <a:r>
              <a:rPr lang="en-US" dirty="0" smtClean="0">
                <a:solidFill>
                  <a:srgbClr val="C00000"/>
                </a:solidFill>
                <a:latin typeface="+mn-lt"/>
              </a:rPr>
              <a:t>Taking Minutes</a:t>
            </a:r>
            <a:endParaRPr lang="en-CA" dirty="0" smtClean="0">
              <a:solidFill>
                <a:srgbClr val="C00000"/>
              </a:solidFill>
              <a:latin typeface="+mn-lt"/>
            </a:endParaRPr>
          </a:p>
        </p:txBody>
      </p:sp>
      <p:sp>
        <p:nvSpPr>
          <p:cNvPr id="43011" name="Content Placeholder 3"/>
          <p:cNvSpPr>
            <a:spLocks noGrp="1"/>
          </p:cNvSpPr>
          <p:nvPr>
            <p:ph idx="1"/>
          </p:nvPr>
        </p:nvSpPr>
        <p:spPr>
          <a:xfrm>
            <a:off x="457200" y="2060848"/>
            <a:ext cx="8229600" cy="4065315"/>
          </a:xfrm>
        </p:spPr>
        <p:txBody>
          <a:bodyPr>
            <a:normAutofit/>
          </a:bodyPr>
          <a:lstStyle/>
          <a:p>
            <a:pPr algn="just"/>
            <a:r>
              <a:rPr lang="en-US" dirty="0" smtClean="0"/>
              <a:t>In </a:t>
            </a:r>
            <a:r>
              <a:rPr lang="en-US" dirty="0"/>
              <a:t>this module, you are going to learn the details of how to take meeting minutes. First, we are going to discuss the purpose of the meeting minutes. Second, we are going to discuss what to record throughout the meeting and finally, we are going to review a template that will help facilitate the minute taking process. </a:t>
            </a:r>
            <a:endParaRPr lang="en-CA" dirty="0" smtClean="0"/>
          </a:p>
        </p:txBody>
      </p:sp>
      <p:sp>
        <p:nvSpPr>
          <p:cNvPr id="43012" name="Text Placeholder 4"/>
          <p:cNvSpPr>
            <a:spLocks noGrp="1"/>
          </p:cNvSpPr>
          <p:nvPr>
            <p:ph type="body" sz="quarter" idx="4294967295"/>
          </p:nvPr>
        </p:nvSpPr>
        <p:spPr>
          <a:xfrm>
            <a:off x="457200" y="5733257"/>
            <a:ext cx="8229600" cy="1008112"/>
          </a:xfrm>
          <a:ln>
            <a:miter lim="800000"/>
            <a:headEnd/>
            <a:tailEnd/>
          </a:ln>
        </p:spPr>
        <p:txBody>
          <a:bodyPr/>
          <a:lstStyle/>
          <a:p>
            <a:pPr algn="r">
              <a:lnSpc>
                <a:spcPct val="115000"/>
              </a:lnSpc>
              <a:spcBef>
                <a:spcPts val="0"/>
              </a:spcBef>
              <a:spcAft>
                <a:spcPts val="1000"/>
              </a:spcAft>
            </a:pPr>
            <a:r>
              <a:rPr lang="en-US" sz="1400" i="1" dirty="0">
                <a:latin typeface="+mj-lt"/>
                <a:ea typeface="Times New Roman"/>
                <a:cs typeface="Times New Roman"/>
              </a:rPr>
              <a:t>Greatness is not a function of circumstance. Greatness, it turns out, </a:t>
            </a:r>
            <a:r>
              <a:rPr lang="en-US" sz="1400" i="1" dirty="0" smtClean="0">
                <a:latin typeface="+mj-lt"/>
                <a:ea typeface="Times New Roman"/>
                <a:cs typeface="Times New Roman"/>
              </a:rPr>
              <a:t/>
            </a:r>
            <a:br>
              <a:rPr lang="en-US" sz="1400" i="1" dirty="0" smtClean="0">
                <a:latin typeface="+mj-lt"/>
                <a:ea typeface="Times New Roman"/>
                <a:cs typeface="Times New Roman"/>
              </a:rPr>
            </a:br>
            <a:r>
              <a:rPr lang="en-US" sz="1400" i="1" dirty="0" smtClean="0">
                <a:latin typeface="+mj-lt"/>
                <a:ea typeface="Times New Roman"/>
                <a:cs typeface="Times New Roman"/>
              </a:rPr>
              <a:t>is </a:t>
            </a:r>
            <a:r>
              <a:rPr lang="en-US" sz="1400" i="1" dirty="0">
                <a:latin typeface="+mj-lt"/>
                <a:ea typeface="Times New Roman"/>
                <a:cs typeface="Times New Roman"/>
              </a:rPr>
              <a:t>largely a matter of conscious choice, and discipline.</a:t>
            </a:r>
          </a:p>
          <a:p>
            <a:pPr algn="r">
              <a:lnSpc>
                <a:spcPct val="115000"/>
              </a:lnSpc>
              <a:spcBef>
                <a:spcPts val="0"/>
              </a:spcBef>
              <a:spcAft>
                <a:spcPts val="1000"/>
              </a:spcAft>
            </a:pPr>
            <a:r>
              <a:rPr lang="en-US" sz="1400" b="1" i="1" dirty="0">
                <a:latin typeface="+mj-lt"/>
                <a:ea typeface="Times New Roman"/>
                <a:cs typeface="Times New Roman"/>
              </a:rPr>
              <a:t>Jim Collins</a:t>
            </a:r>
          </a:p>
          <a:p>
            <a:pPr algn="r"/>
            <a:endParaRPr lang="en-CA" sz="1400" i="1" dirty="0" smtClean="0">
              <a:latin typeface="+mj-l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p:txBody>
          <a:bodyPr/>
          <a:lstStyle/>
          <a:p>
            <a:r>
              <a:rPr lang="en-US" dirty="0" smtClean="0">
                <a:latin typeface="+mn-lt"/>
              </a:rPr>
              <a:t>What are Minutes?</a:t>
            </a:r>
            <a:endParaRPr lang="en-CA" dirty="0" smtClean="0">
              <a:latin typeface="+mn-lt"/>
            </a:endParaRPr>
          </a:p>
        </p:txBody>
      </p:sp>
      <p:sp>
        <p:nvSpPr>
          <p:cNvPr id="2" name="Content Placeholder 1"/>
          <p:cNvSpPr>
            <a:spLocks noGrp="1"/>
          </p:cNvSpPr>
          <p:nvPr>
            <p:ph idx="1"/>
          </p:nvPr>
        </p:nvSpPr>
        <p:spPr>
          <a:xfrm>
            <a:off x="611560" y="2060848"/>
            <a:ext cx="8075240" cy="4065315"/>
          </a:xfrm>
        </p:spPr>
        <p:txBody>
          <a:bodyPr/>
          <a:lstStyle/>
          <a:p>
            <a:pPr marL="457200" indent="-457200">
              <a:buFont typeface="Arial" panose="020B0604020202020204" pitchFamily="34" charset="0"/>
              <a:buChar char="•"/>
            </a:pPr>
            <a:r>
              <a:rPr lang="en-US" dirty="0"/>
              <a:t>Major points</a:t>
            </a:r>
          </a:p>
          <a:p>
            <a:pPr marL="457200" indent="-457200">
              <a:buFont typeface="Arial" panose="020B0604020202020204" pitchFamily="34" charset="0"/>
              <a:buChar char="•"/>
            </a:pPr>
            <a:r>
              <a:rPr lang="en-US" dirty="0"/>
              <a:t>Decisions</a:t>
            </a:r>
          </a:p>
          <a:p>
            <a:pPr marL="457200" indent="-457200">
              <a:buFont typeface="Arial" panose="020B0604020202020204" pitchFamily="34" charset="0"/>
              <a:buChar char="•"/>
            </a:pPr>
            <a:r>
              <a:rPr lang="en-US" dirty="0"/>
              <a:t>Follow up actions</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823" y="1918224"/>
            <a:ext cx="3296217" cy="4939776"/>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latin typeface="+mn-lt"/>
              </a:rPr>
              <a:t>What do I Record?</a:t>
            </a:r>
            <a:endParaRPr lang="en-CA" dirty="0" smtClean="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3667754"/>
            <a:ext cx="4716016" cy="3190246"/>
          </a:xfrm>
          <a:prstGeom prst="rect">
            <a:avLst/>
          </a:prstGeom>
        </p:spPr>
      </p:pic>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Date, time, and place</a:t>
            </a:r>
          </a:p>
          <a:p>
            <a:pPr marL="457200" indent="-457200">
              <a:buFont typeface="Arial" panose="020B0604020202020204" pitchFamily="34" charset="0"/>
              <a:buChar char="•"/>
            </a:pPr>
            <a:r>
              <a:rPr lang="en-US" dirty="0"/>
              <a:t>Action items</a:t>
            </a:r>
          </a:p>
          <a:p>
            <a:pPr marL="457200" indent="-457200">
              <a:buFont typeface="Arial" panose="020B0604020202020204" pitchFamily="34" charset="0"/>
              <a:buChar char="•"/>
            </a:pPr>
            <a:r>
              <a:rPr lang="en-US" dirty="0"/>
              <a:t>Attendees present</a:t>
            </a:r>
          </a:p>
          <a:p>
            <a:pPr marL="457200" indent="-457200">
              <a:buFont typeface="Arial" panose="020B0604020202020204" pitchFamily="34" charset="0"/>
              <a:buChar char="•"/>
            </a:pPr>
            <a:r>
              <a:rPr lang="en-US" dirty="0"/>
              <a:t>Non-resolved items</a:t>
            </a:r>
          </a:p>
          <a:p>
            <a:pPr marL="457200" indent="-457200">
              <a:buFont typeface="Arial" panose="020B0604020202020204" pitchFamily="34" charset="0"/>
              <a:buChar char="•"/>
            </a:pPr>
            <a:r>
              <a:rPr lang="en-US" dirty="0"/>
              <a:t>Next meeting items</a:t>
            </a:r>
            <a:endParaRPr lang="en-CA"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 Take-Home Template</a:t>
            </a:r>
          </a:p>
        </p:txBody>
      </p:sp>
      <p:sp>
        <p:nvSpPr>
          <p:cNvPr id="4" name="Content Placeholder 3"/>
          <p:cNvSpPr>
            <a:spLocks noGrp="1"/>
          </p:cNvSpPr>
          <p:nvPr>
            <p:ph idx="1"/>
          </p:nvPr>
        </p:nvSpPr>
        <p:spPr>
          <a:xfrm>
            <a:off x="1043608" y="2132856"/>
            <a:ext cx="7643192" cy="3993307"/>
          </a:xfrm>
        </p:spPr>
        <p:txBody>
          <a:bodyPr/>
          <a:lstStyle/>
          <a:p>
            <a:pPr marL="457200" indent="-457200">
              <a:buFont typeface="Arial" panose="020B0604020202020204" pitchFamily="34" charset="0"/>
              <a:buChar char="•"/>
            </a:pPr>
            <a:r>
              <a:rPr lang="en-US" dirty="0"/>
              <a:t>Consistency </a:t>
            </a:r>
          </a:p>
          <a:p>
            <a:pPr marL="457200" indent="-457200">
              <a:buFont typeface="Arial" panose="020B0604020202020204" pitchFamily="34" charset="0"/>
              <a:buChar char="•"/>
            </a:pPr>
            <a:r>
              <a:rPr lang="en-US" dirty="0"/>
              <a:t>Saves time</a:t>
            </a:r>
          </a:p>
          <a:p>
            <a:pPr marL="457200" indent="-457200">
              <a:buFont typeface="Arial" panose="020B0604020202020204" pitchFamily="34" charset="0"/>
              <a:buChar char="•"/>
            </a:pPr>
            <a:r>
              <a:rPr lang="en-US" dirty="0"/>
              <a:t>Share it</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2935568"/>
            <a:ext cx="4499992" cy="3922431"/>
          </a:xfrm>
          <a:prstGeom prst="rect">
            <a:avLst/>
          </a:prstGeom>
        </p:spPr>
      </p:pic>
    </p:spTree>
    <p:extLst>
      <p:ext uri="{BB962C8B-B14F-4D97-AF65-F5344CB8AC3E}">
        <p14:creationId xmlns:p14="http://schemas.microsoft.com/office/powerpoint/2010/main" val="2031700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noProof="0" dirty="0">
                <a:latin typeface="+mn-lt"/>
              </a:rPr>
              <a:t>Module </a:t>
            </a:r>
            <a:r>
              <a:rPr lang="en-US" noProof="0" dirty="0" smtClean="0">
                <a:latin typeface="+mn-lt"/>
              </a:rPr>
              <a:t>Two: </a:t>
            </a:r>
            <a:r>
              <a:rPr lang="en-US" noProof="0" dirty="0">
                <a:latin typeface="+mn-lt"/>
              </a:rPr>
              <a:t>Review Questions</a:t>
            </a:r>
            <a:endParaRPr lang="en-US" noProof="0"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77500" lnSpcReduction="20000"/>
          </a:bodyPr>
          <a:lstStyle/>
          <a:p>
            <a:pPr marL="338138" marR="0" lvl="0" indent="-338138">
              <a:lnSpc>
                <a:spcPct val="115000"/>
              </a:lnSpc>
              <a:spcBef>
                <a:spcPts val="0"/>
              </a:spcBef>
              <a:spcAft>
                <a:spcPts val="1000"/>
              </a:spcAft>
              <a:buFont typeface="+mj-lt"/>
              <a:buAutoNum type="arabicParenR" startAt="7"/>
              <a:tabLst>
                <a:tab pos="576263" algn="l"/>
              </a:tabLst>
            </a:pPr>
            <a:r>
              <a:rPr lang="en-US" dirty="0">
                <a:ea typeface="Times New Roman"/>
                <a:cs typeface="Times New Roman"/>
              </a:rPr>
              <a:t>What’s the most secure way to make sure you won’t overrun the time of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Giving up a topic or two if you realize you will overrun the time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Choosing topics that will fill the time of the meeting and adding extra 10 minutes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‘Compressing’ the topics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Talking fast</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What’s the most important factor when you need to pick the topics?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Their complexity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Their compatibility with participants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Their relevancy</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Their expected results</a:t>
            </a:r>
          </a:p>
          <a:p>
            <a:endParaRPr lang="en-US" dirty="0" smtClean="0"/>
          </a:p>
        </p:txBody>
      </p:sp>
    </p:spTree>
    <p:extLst>
      <p:ext uri="{BB962C8B-B14F-4D97-AF65-F5344CB8AC3E}">
        <p14:creationId xmlns:p14="http://schemas.microsoft.com/office/powerpoint/2010/main" val="52279376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noProof="0"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92500" lnSpcReduction="1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In which situations can you use minutes?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 next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When some people cannot make it to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 case a dispute arise</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In all of the situations above</a:t>
            </a: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What’s the best form of minutes?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Outlined points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Full sentences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Full, but brief paragraphs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Full and detailed paragraphs</a:t>
            </a:r>
          </a:p>
          <a:p>
            <a:endParaRPr lang="en-US" dirty="0" smtClean="0"/>
          </a:p>
        </p:txBody>
      </p:sp>
    </p:spTree>
    <p:extLst>
      <p:ext uri="{BB962C8B-B14F-4D97-AF65-F5344CB8AC3E}">
        <p14:creationId xmlns:p14="http://schemas.microsoft.com/office/powerpoint/2010/main" val="41381153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noProof="0"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3"/>
              <a:tabLst>
                <a:tab pos="688975" algn="l"/>
                <a:tab pos="744538" algn="l"/>
              </a:tabLst>
            </a:pPr>
            <a:r>
              <a:rPr lang="en-US" dirty="0">
                <a:ea typeface="Times New Roman"/>
                <a:cs typeface="Times New Roman"/>
              </a:rPr>
              <a:t>Which of the following is not something minute taker must write?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Date and place of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General atmosphere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Chairman’s name</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Present and absent attendees</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Recording everything usually makes minutes: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Great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Professional</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Useless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Satisfying</a:t>
            </a:r>
          </a:p>
          <a:p>
            <a:endParaRPr lang="en-US" dirty="0" smtClean="0"/>
          </a:p>
        </p:txBody>
      </p:sp>
    </p:spTree>
    <p:extLst>
      <p:ext uri="{BB962C8B-B14F-4D97-AF65-F5344CB8AC3E}">
        <p14:creationId xmlns:p14="http://schemas.microsoft.com/office/powerpoint/2010/main" val="19901279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noProof="0"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5"/>
              <a:tabLst>
                <a:tab pos="631825" algn="l"/>
                <a:tab pos="688975" algn="l"/>
                <a:tab pos="914400" algn="l"/>
              </a:tabLst>
            </a:pPr>
            <a:r>
              <a:rPr lang="en-US" dirty="0">
                <a:ea typeface="Times New Roman"/>
                <a:cs typeface="Times New Roman"/>
              </a:rPr>
              <a:t>Using a template for your meeting minutes brings: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 pressure of following strict rules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Consistency to your technique </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Guarantee that you’ll do a great work</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Readymade solutions</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Which of the following sentences is true?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Printed templates are better than electronic</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Electronic templates are better than printed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Printed and electronic templates are equally good</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Handwritten templates are the most efficient</a:t>
            </a:r>
          </a:p>
          <a:p>
            <a:endParaRPr lang="en-US" dirty="0" smtClean="0"/>
          </a:p>
        </p:txBody>
      </p:sp>
    </p:spTree>
    <p:extLst>
      <p:ext uri="{BB962C8B-B14F-4D97-AF65-F5344CB8AC3E}">
        <p14:creationId xmlns:p14="http://schemas.microsoft.com/office/powerpoint/2010/main" val="26946698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noProof="0"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77500" lnSpcReduction="20000"/>
          </a:bodyPr>
          <a:lstStyle/>
          <a:p>
            <a:pPr marL="338138" marR="0" lvl="0" indent="-338138">
              <a:lnSpc>
                <a:spcPct val="115000"/>
              </a:lnSpc>
              <a:spcBef>
                <a:spcPts val="0"/>
              </a:spcBef>
              <a:spcAft>
                <a:spcPts val="1000"/>
              </a:spcAft>
              <a:buFont typeface="+mj-lt"/>
              <a:buAutoNum type="arabicParenR" startAt="7"/>
              <a:tabLst>
                <a:tab pos="801688" algn="l"/>
              </a:tabLst>
            </a:pPr>
            <a:r>
              <a:rPr lang="en-US" dirty="0">
                <a:ea typeface="Times New Roman"/>
                <a:cs typeface="Times New Roman"/>
              </a:rPr>
              <a:t>Which of these questions is not something Rachel has recommended Chris in the previous case study?</a:t>
            </a:r>
          </a:p>
          <a:p>
            <a:pPr marL="742950" marR="0" lvl="1" indent="-285750">
              <a:lnSpc>
                <a:spcPct val="115000"/>
              </a:lnSpc>
              <a:spcBef>
                <a:spcPts val="0"/>
              </a:spcBef>
              <a:spcAft>
                <a:spcPts val="0"/>
              </a:spcAft>
              <a:buFont typeface="+mj-lt"/>
              <a:buAutoNum type="alphaLcParenR"/>
            </a:pPr>
            <a:r>
              <a:rPr lang="en-US" dirty="0">
                <a:solidFill>
                  <a:srgbClr val="000000"/>
                </a:solidFill>
                <a:ea typeface="Times New Roman"/>
                <a:cs typeface="Times New Roman"/>
              </a:rPr>
              <a:t>What went well?</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What could have gone better?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What is one thing I definitely would not do again?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What is the one thing that makes this great?</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Chris worked on his training evaluation, as mentioned in the case study. What was Rachel’s reaction?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She wasn’t satisfied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She was extremely harsh</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She didn’t mentioned the time</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She mentioned the time,  but also pointed out that it was necessary</a:t>
            </a:r>
          </a:p>
          <a:p>
            <a:endParaRPr lang="en-US" dirty="0" smtClean="0"/>
          </a:p>
        </p:txBody>
      </p:sp>
    </p:spTree>
    <p:extLst>
      <p:ext uri="{BB962C8B-B14F-4D97-AF65-F5344CB8AC3E}">
        <p14:creationId xmlns:p14="http://schemas.microsoft.com/office/powerpoint/2010/main" val="6149672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noProof="0"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92500" lnSpcReduction="1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In which situations can you use minutes?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 next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When some people cannot make it to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 case a dispute arise</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In all of the situations above</a:t>
            </a:r>
            <a:endParaRPr lang="en-US" dirty="0">
              <a:ea typeface="Times New Roman"/>
              <a:cs typeface="Times New Roman"/>
            </a:endParaRP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What’s the best form of minutes?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Outlined points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Full sentences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Full, but brief paragraphs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Full and detailed paragraphs</a:t>
            </a:r>
          </a:p>
          <a:p>
            <a:endParaRPr lang="en-US" dirty="0" smtClean="0"/>
          </a:p>
        </p:txBody>
      </p:sp>
    </p:spTree>
    <p:extLst>
      <p:ext uri="{BB962C8B-B14F-4D97-AF65-F5344CB8AC3E}">
        <p14:creationId xmlns:p14="http://schemas.microsoft.com/office/powerpoint/2010/main" val="114645502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noProof="0"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3"/>
              <a:tabLst>
                <a:tab pos="688975" algn="l"/>
                <a:tab pos="744538" algn="l"/>
              </a:tabLst>
            </a:pPr>
            <a:r>
              <a:rPr lang="en-US" dirty="0">
                <a:ea typeface="Times New Roman"/>
                <a:cs typeface="Times New Roman"/>
              </a:rPr>
              <a:t>Which of the following is not something minute taker must write?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Date and place of the meeting</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General atmosphere</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Chairman’s name</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Present and absent attendees</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Recording everything usually makes minutes: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Great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Professional</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Useless</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Satisfying</a:t>
            </a:r>
          </a:p>
          <a:p>
            <a:endParaRPr lang="en-US" dirty="0" smtClean="0"/>
          </a:p>
        </p:txBody>
      </p:sp>
    </p:spTree>
    <p:extLst>
      <p:ext uri="{BB962C8B-B14F-4D97-AF65-F5344CB8AC3E}">
        <p14:creationId xmlns:p14="http://schemas.microsoft.com/office/powerpoint/2010/main" val="416331727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noProof="0"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5"/>
              <a:tabLst>
                <a:tab pos="631825" algn="l"/>
                <a:tab pos="688975" algn="l"/>
                <a:tab pos="914400" algn="l"/>
              </a:tabLst>
            </a:pPr>
            <a:r>
              <a:rPr lang="en-US" dirty="0">
                <a:ea typeface="Times New Roman"/>
                <a:cs typeface="Times New Roman"/>
              </a:rPr>
              <a:t>Using a template for your meeting minutes brings: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 pressure of following strict rules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Consistency to your technique </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Guarantee that you’ll do a great work</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Readymade solutions</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Which of the following sentences is true?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Printed templates are better than electronic</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Electronic templates are better than printed</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Printed and electronic templates are equally good</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Handwritten templates are the most efficient</a:t>
            </a:r>
          </a:p>
          <a:p>
            <a:endParaRPr lang="en-US" dirty="0" smtClean="0"/>
          </a:p>
        </p:txBody>
      </p:sp>
    </p:spTree>
    <p:extLst>
      <p:ext uri="{BB962C8B-B14F-4D97-AF65-F5344CB8AC3E}">
        <p14:creationId xmlns:p14="http://schemas.microsoft.com/office/powerpoint/2010/main" val="39810971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noProof="0"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77500" lnSpcReduction="20000"/>
          </a:bodyPr>
          <a:lstStyle/>
          <a:p>
            <a:pPr marL="338138" marR="0" lvl="0" indent="-338138">
              <a:lnSpc>
                <a:spcPct val="115000"/>
              </a:lnSpc>
              <a:spcBef>
                <a:spcPts val="0"/>
              </a:spcBef>
              <a:spcAft>
                <a:spcPts val="1000"/>
              </a:spcAft>
              <a:buFont typeface="+mj-lt"/>
              <a:buAutoNum type="arabicParenR" startAt="7"/>
              <a:tabLst>
                <a:tab pos="801688" algn="l"/>
              </a:tabLst>
            </a:pPr>
            <a:r>
              <a:rPr lang="en-US" dirty="0">
                <a:ea typeface="Times New Roman"/>
                <a:cs typeface="Times New Roman"/>
              </a:rPr>
              <a:t>Which of these questions is not something Rachel has recommended Chris in the previous case study?</a:t>
            </a:r>
          </a:p>
          <a:p>
            <a:pPr marL="742950" marR="0" lvl="1" indent="-285750">
              <a:lnSpc>
                <a:spcPct val="115000"/>
              </a:lnSpc>
              <a:spcBef>
                <a:spcPts val="0"/>
              </a:spcBef>
              <a:spcAft>
                <a:spcPts val="0"/>
              </a:spcAft>
              <a:buFont typeface="+mj-lt"/>
              <a:buAutoNum type="alphaLcParenR"/>
            </a:pPr>
            <a:r>
              <a:rPr lang="en-US" dirty="0">
                <a:solidFill>
                  <a:srgbClr val="000000"/>
                </a:solidFill>
                <a:ea typeface="Times New Roman"/>
                <a:cs typeface="Times New Roman"/>
              </a:rPr>
              <a:t>What went well?</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solidFill>
                  <a:srgbClr val="000000"/>
                </a:solidFill>
                <a:ea typeface="Times New Roman"/>
                <a:cs typeface="Times New Roman"/>
              </a:rPr>
              <a:t>What could have gone better?</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solidFill>
                  <a:srgbClr val="000000"/>
                </a:solidFill>
                <a:ea typeface="Times New Roman"/>
                <a:cs typeface="Times New Roman"/>
              </a:rPr>
              <a:t>What is one thing I definitely would not do again?</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What is the one thing that makes this great?</a:t>
            </a:r>
            <a:endParaRPr lang="en-US" dirty="0">
              <a:ea typeface="Times New Roman"/>
              <a:cs typeface="Times New Roman"/>
            </a:endParaRP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Chris worked on his training evaluation, as mentioned in the case study. What was Rachel’s reaction?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She wasn’t satisfied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She was extremely harsh</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She didn’t mentioned the time</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She mentioned the time,  but also pointed out that it was necessary</a:t>
            </a: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364681047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229600" cy="1642194"/>
          </a:xfrm>
        </p:spPr>
        <p:txBody>
          <a:bodyPr/>
          <a:lstStyle/>
          <a:p>
            <a:r>
              <a:rPr lang="en-US" dirty="0" smtClean="0">
                <a:solidFill>
                  <a:srgbClr val="C00000"/>
                </a:solidFill>
                <a:latin typeface="+mn-lt"/>
              </a:rPr>
              <a:t>Module Eleven: </a:t>
            </a:r>
            <a:br>
              <a:rPr lang="en-US" dirty="0" smtClean="0">
                <a:solidFill>
                  <a:srgbClr val="C00000"/>
                </a:solidFill>
                <a:latin typeface="+mn-lt"/>
              </a:rPr>
            </a:br>
            <a:r>
              <a:rPr lang="en-US" dirty="0" smtClean="0">
                <a:solidFill>
                  <a:srgbClr val="C00000"/>
                </a:solidFill>
                <a:latin typeface="+mn-lt"/>
              </a:rPr>
              <a:t>Making the Most of Your Meeting</a:t>
            </a:r>
            <a:endParaRPr lang="en-CA" dirty="0" smtClean="0">
              <a:solidFill>
                <a:srgbClr val="C00000"/>
              </a:solidFill>
              <a:latin typeface="+mn-lt"/>
            </a:endParaRPr>
          </a:p>
        </p:txBody>
      </p:sp>
      <p:sp>
        <p:nvSpPr>
          <p:cNvPr id="46083" name="Content Placeholder 3"/>
          <p:cNvSpPr>
            <a:spLocks noGrp="1"/>
          </p:cNvSpPr>
          <p:nvPr>
            <p:ph idx="1"/>
          </p:nvPr>
        </p:nvSpPr>
        <p:spPr>
          <a:xfrm>
            <a:off x="457200" y="2420888"/>
            <a:ext cx="8229600" cy="3705275"/>
          </a:xfrm>
        </p:spPr>
        <p:txBody>
          <a:bodyPr/>
          <a:lstStyle/>
          <a:p>
            <a:pPr algn="just"/>
            <a:r>
              <a:rPr lang="en-US" dirty="0" smtClean="0"/>
              <a:t>Many </a:t>
            </a:r>
            <a:r>
              <a:rPr lang="en-US" dirty="0"/>
              <a:t>times, meetings can be seen as boring events that people have to attend. That does not have to be the case. You can incorporate various elements into your meeting, which could make your meetings more interesting. </a:t>
            </a:r>
            <a:endParaRPr lang="en-CA" dirty="0" smtClean="0"/>
          </a:p>
        </p:txBody>
      </p:sp>
      <p:sp>
        <p:nvSpPr>
          <p:cNvPr id="46084" name="Text Placeholder 4"/>
          <p:cNvSpPr>
            <a:spLocks noGrp="1"/>
          </p:cNvSpPr>
          <p:nvPr>
            <p:ph type="body" sz="quarter" idx="4294967295"/>
          </p:nvPr>
        </p:nvSpPr>
        <p:spPr>
          <a:xfrm>
            <a:off x="457200" y="5661248"/>
            <a:ext cx="8229600" cy="1181538"/>
          </a:xfrm>
          <a:ln>
            <a:miter lim="800000"/>
            <a:headEnd/>
            <a:tailEnd/>
          </a:ln>
        </p:spPr>
        <p:txBody>
          <a:bodyPr/>
          <a:lstStyle/>
          <a:p>
            <a:pPr algn="r">
              <a:lnSpc>
                <a:spcPct val="115000"/>
              </a:lnSpc>
              <a:spcBef>
                <a:spcPts val="0"/>
              </a:spcBef>
              <a:spcAft>
                <a:spcPts val="1000"/>
              </a:spcAft>
            </a:pPr>
            <a:r>
              <a:rPr lang="en-US" sz="1400" i="1" dirty="0">
                <a:latin typeface="Cambria"/>
                <a:ea typeface="Times New Roman"/>
                <a:cs typeface="Times New Roman"/>
              </a:rPr>
              <a:t>We are the creative force of our life, and through our own decisions rather than our conditions, if we carefully learn to do certain things, we can accomplish those goals.</a:t>
            </a:r>
            <a:endParaRPr lang="en-US" sz="1400" i="1" dirty="0">
              <a:ea typeface="Times New Roman"/>
              <a:cs typeface="Times New Roman"/>
            </a:endParaRPr>
          </a:p>
          <a:p>
            <a:pPr algn="r">
              <a:lnSpc>
                <a:spcPct val="115000"/>
              </a:lnSpc>
              <a:spcBef>
                <a:spcPts val="0"/>
              </a:spcBef>
              <a:spcAft>
                <a:spcPts val="1000"/>
              </a:spcAft>
            </a:pPr>
            <a:r>
              <a:rPr lang="en-US" sz="1400" b="1" i="1" dirty="0">
                <a:latin typeface="Cambria"/>
                <a:ea typeface="Times New Roman"/>
                <a:cs typeface="Times New Roman"/>
              </a:rPr>
              <a:t>Stephen Covey</a:t>
            </a:r>
            <a:endParaRPr lang="en-US" sz="1400" b="1" i="1" dirty="0">
              <a:ea typeface="Times New Roman"/>
              <a:cs typeface="Times New Roman"/>
            </a:endParaRPr>
          </a:p>
          <a:p>
            <a:pPr algn="r"/>
            <a:endParaRPr lang="en-CA" sz="1400" i="1"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p:txBody>
          <a:bodyPr/>
          <a:lstStyle/>
          <a:p>
            <a:r>
              <a:rPr lang="en-US" dirty="0" smtClean="0">
                <a:latin typeface="+mn-lt"/>
              </a:rPr>
              <a:t>The 50 Minute Meeting</a:t>
            </a:r>
            <a:endParaRPr lang="en-CA" dirty="0" smtClean="0">
              <a:latin typeface="+mn-lt"/>
            </a:endParaRPr>
          </a:p>
        </p:txBody>
      </p:sp>
      <p:sp>
        <p:nvSpPr>
          <p:cNvPr id="2" name="Content Placeholder 1"/>
          <p:cNvSpPr>
            <a:spLocks noGrp="1"/>
          </p:cNvSpPr>
          <p:nvPr>
            <p:ph idx="1"/>
          </p:nvPr>
        </p:nvSpPr>
        <p:spPr>
          <a:xfrm>
            <a:off x="827584" y="1556792"/>
            <a:ext cx="7509520" cy="4525963"/>
          </a:xfrm>
        </p:spPr>
        <p:txBody>
          <a:bodyPr/>
          <a:lstStyle/>
          <a:p>
            <a:pPr marL="457200" indent="-457200">
              <a:buFont typeface="Arial" panose="020B0604020202020204" pitchFamily="34" charset="0"/>
              <a:buChar char="•"/>
            </a:pPr>
            <a:r>
              <a:rPr lang="en-US" dirty="0"/>
              <a:t>Have an agenda</a:t>
            </a:r>
          </a:p>
          <a:p>
            <a:pPr marL="457200" indent="-457200">
              <a:buFont typeface="Arial" panose="020B0604020202020204" pitchFamily="34" charset="0"/>
              <a:buChar char="•"/>
            </a:pPr>
            <a:r>
              <a:rPr lang="en-US" dirty="0"/>
              <a:t>No side conversations</a:t>
            </a:r>
          </a:p>
          <a:p>
            <a:pPr marL="457200" indent="-457200">
              <a:buFont typeface="Arial" panose="020B0604020202020204" pitchFamily="34" charset="0"/>
              <a:buChar char="•"/>
            </a:pPr>
            <a:r>
              <a:rPr lang="en-US" dirty="0"/>
              <a:t>Summarize actions step</a:t>
            </a:r>
          </a:p>
          <a:p>
            <a:pPr marL="457200" indent="-457200">
              <a:buFont typeface="Arial" panose="020B0604020202020204" pitchFamily="34" charset="0"/>
              <a:buChar char="•"/>
            </a:pPr>
            <a:r>
              <a:rPr lang="en-US" dirty="0"/>
              <a:t>Send out summary notes</a:t>
            </a:r>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664" y="4064619"/>
            <a:ext cx="4330824" cy="27933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noProof="0" dirty="0">
                <a:latin typeface="+mn-lt"/>
              </a:rPr>
              <a:t>Module </a:t>
            </a:r>
            <a:r>
              <a:rPr lang="en-US" noProof="0" dirty="0" smtClean="0">
                <a:latin typeface="+mn-lt"/>
              </a:rPr>
              <a:t>Two: </a:t>
            </a:r>
            <a:r>
              <a:rPr lang="en-US" noProof="0" dirty="0">
                <a:latin typeface="+mn-lt"/>
              </a:rPr>
              <a:t>Review Questions</a:t>
            </a:r>
            <a:endParaRPr lang="en-US" noProof="0"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92500" lnSpcReduction="20000"/>
          </a:bodyPr>
          <a:lstStyle/>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Who should you invite to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High-ranking managers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All the interested employees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People compatible with meeting’s purpose</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Everybody, in order to explore all the options</a:t>
            </a: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Which of the following is not an occasion for a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Brainstorming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Project initiation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Planning</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All of the above are occasions for a meeting</a:t>
            </a: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64562600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mn-lt"/>
              </a:rPr>
              <a:t>Using Games</a:t>
            </a:r>
            <a:endParaRPr lang="en-CA" dirty="0" smtClean="0">
              <a:latin typeface="+mn-l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358019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latin typeface="+mn-lt"/>
              </a:rPr>
              <a:t>Giving Prizes</a:t>
            </a: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The most participation </a:t>
            </a:r>
          </a:p>
          <a:p>
            <a:pPr marL="457200" indent="-457200">
              <a:buFont typeface="Arial" panose="020B0604020202020204" pitchFamily="34" charset="0"/>
              <a:buChar char="•"/>
            </a:pPr>
            <a:r>
              <a:rPr lang="en-US" dirty="0"/>
              <a:t>The first to arrive</a:t>
            </a:r>
          </a:p>
          <a:p>
            <a:pPr marL="457200" indent="-457200">
              <a:buFont typeface="Arial" panose="020B0604020202020204" pitchFamily="34" charset="0"/>
              <a:buChar char="•"/>
            </a:pPr>
            <a:r>
              <a:rPr lang="en-US" dirty="0"/>
              <a:t>Volunteering</a:t>
            </a:r>
          </a:p>
          <a:p>
            <a:endParaRPr lang="en-US" dirty="0"/>
          </a:p>
          <a:p>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2636912"/>
            <a:ext cx="4005064" cy="4005064"/>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a:latin typeface="+mn-lt"/>
              </a:rPr>
              <a:t>Stuffed Magic</a:t>
            </a: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Help reduce stress</a:t>
            </a:r>
          </a:p>
          <a:p>
            <a:pPr marL="457200" indent="-457200">
              <a:buFont typeface="Arial" panose="020B0604020202020204" pitchFamily="34" charset="0"/>
              <a:buChar char="•"/>
            </a:pPr>
            <a:r>
              <a:rPr lang="en-US" dirty="0"/>
              <a:t>Practice, practice, practice</a:t>
            </a:r>
          </a:p>
          <a:p>
            <a:pPr marL="457200" indent="-457200">
              <a:buFont typeface="Arial" panose="020B0604020202020204" pitchFamily="34" charset="0"/>
              <a:buChar char="•"/>
            </a:pPr>
            <a:r>
              <a:rPr lang="en-US" dirty="0"/>
              <a:t>Be calm and natural</a:t>
            </a:r>
          </a:p>
          <a:p>
            <a:pPr marL="457200" indent="-457200">
              <a:buFont typeface="Arial" panose="020B0604020202020204" pitchFamily="34" charset="0"/>
              <a:buChar char="•"/>
            </a:pPr>
            <a:r>
              <a:rPr lang="en-US" dirty="0"/>
              <a:t>Only works if done correctly</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8704" y="3356992"/>
            <a:ext cx="2528096" cy="3078283"/>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noProof="0"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70000" lnSpcReduction="2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Which of the following statements is true?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On a daily basis, we attend more 20-minutes meetings than any other kind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On a daily basis, we attend more 30-minutes meetings than any other kind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On a daily basis, we attend more 45-minutes meetings than any other kind</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On a daily basis, we attend more 1-hour meetings than any other kind</a:t>
            </a: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What are summary notes?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Notes taken by all attendees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Minutes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Chairman’s review</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Summary notes don’t have a precise definition</a:t>
            </a:r>
          </a:p>
          <a:p>
            <a:endParaRPr lang="en-US" dirty="0" smtClean="0"/>
          </a:p>
        </p:txBody>
      </p:sp>
    </p:spTree>
    <p:extLst>
      <p:ext uri="{BB962C8B-B14F-4D97-AF65-F5344CB8AC3E}">
        <p14:creationId xmlns:p14="http://schemas.microsoft.com/office/powerpoint/2010/main" val="7343021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noProof="0"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3"/>
              <a:tabLst>
                <a:tab pos="688975" algn="l"/>
              </a:tabLst>
            </a:pPr>
            <a:r>
              <a:rPr lang="en-US" dirty="0">
                <a:ea typeface="Times New Roman"/>
                <a:cs typeface="Times New Roman"/>
              </a:rPr>
              <a:t>What’s the usual effect of using games in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Decreased attention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Too casual atmosphere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Losing the track</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Increased productivity</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When should you skip using games?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 case of a serious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On large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When attendees don’t know each other well</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Whenever it’s possible</a:t>
            </a:r>
          </a:p>
          <a:p>
            <a:endParaRPr lang="en-US" dirty="0" smtClean="0"/>
          </a:p>
        </p:txBody>
      </p:sp>
    </p:spTree>
    <p:extLst>
      <p:ext uri="{BB962C8B-B14F-4D97-AF65-F5344CB8AC3E}">
        <p14:creationId xmlns:p14="http://schemas.microsoft.com/office/powerpoint/2010/main" val="19198199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noProof="0"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5"/>
              <a:tabLst>
                <a:tab pos="744538" algn="l"/>
              </a:tabLst>
            </a:pPr>
            <a:r>
              <a:rPr lang="en-US" dirty="0">
                <a:ea typeface="Times New Roman"/>
                <a:cs typeface="Times New Roman"/>
              </a:rPr>
              <a:t>What type of prizes is recommendable?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Extravagant and expensive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Symbolic, like pens or desk decorations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Serious, like a promotion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Non-material, like accolades</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Which of the following is the least functional goal for getting a prize?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Creative solution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Volunteering for something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 first to arrive to the meeting</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Coming back from break right on time</a:t>
            </a:r>
          </a:p>
          <a:p>
            <a:endParaRPr lang="en-US" dirty="0" smtClean="0"/>
          </a:p>
        </p:txBody>
      </p:sp>
    </p:spTree>
    <p:extLst>
      <p:ext uri="{BB962C8B-B14F-4D97-AF65-F5344CB8AC3E}">
        <p14:creationId xmlns:p14="http://schemas.microsoft.com/office/powerpoint/2010/main" val="89661222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noProof="0"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92500" lnSpcReduction="10000"/>
          </a:bodyPr>
          <a:lstStyle/>
          <a:p>
            <a:pPr marL="338138" marR="0" lvl="0" indent="-338138">
              <a:lnSpc>
                <a:spcPct val="115000"/>
              </a:lnSpc>
              <a:spcBef>
                <a:spcPts val="0"/>
              </a:spcBef>
              <a:spcAft>
                <a:spcPts val="1000"/>
              </a:spcAft>
              <a:buFont typeface="+mj-lt"/>
              <a:buAutoNum type="arabicParenR" startAt="7"/>
              <a:tabLst>
                <a:tab pos="688975" algn="l"/>
              </a:tabLst>
            </a:pPr>
            <a:r>
              <a:rPr lang="en-US" dirty="0">
                <a:ea typeface="Times New Roman"/>
                <a:cs typeface="Times New Roman"/>
              </a:rPr>
              <a:t>Magic tricks work well only when they are: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Original</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Silly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Done right and with confidence</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Related to the meeting</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What kind of magic tricks should you avoid?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Card tricks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Embarrassing tricks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Complicated tricks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Cliché tricks</a:t>
            </a:r>
          </a:p>
          <a:p>
            <a:endParaRPr lang="en-US" dirty="0" smtClean="0"/>
          </a:p>
        </p:txBody>
      </p:sp>
    </p:spTree>
    <p:extLst>
      <p:ext uri="{BB962C8B-B14F-4D97-AF65-F5344CB8AC3E}">
        <p14:creationId xmlns:p14="http://schemas.microsoft.com/office/powerpoint/2010/main" val="95666601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noProof="0"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9"/>
              <a:tabLst>
                <a:tab pos="688975" algn="l"/>
              </a:tabLst>
            </a:pPr>
            <a:r>
              <a:rPr lang="en-US" dirty="0">
                <a:ea typeface="Times New Roman"/>
                <a:cs typeface="Times New Roman"/>
              </a:rPr>
              <a:t>What was Harold’s problem presented in the case study?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He seemed too domineering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He seemed too lost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He seemed uncertain about why is he having the meeting</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He seemed unprepared</a:t>
            </a:r>
          </a:p>
          <a:p>
            <a:pPr marL="342900" marR="0" lvl="0" indent="-342900">
              <a:lnSpc>
                <a:spcPct val="115000"/>
              </a:lnSpc>
              <a:spcBef>
                <a:spcPts val="0"/>
              </a:spcBef>
              <a:spcAft>
                <a:spcPts val="1000"/>
              </a:spcAft>
              <a:buFont typeface="+mj-lt"/>
              <a:buAutoNum type="arabicParenR" startAt="9"/>
              <a:tabLst>
                <a:tab pos="457200" algn="l"/>
              </a:tabLst>
            </a:pPr>
            <a:r>
              <a:rPr lang="en-US" dirty="0">
                <a:ea typeface="Times New Roman"/>
                <a:cs typeface="Times New Roman"/>
              </a:rPr>
              <a:t>What did Harold suggest to the data?</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External factors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Personal opinions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Future predictions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Expectations</a:t>
            </a:r>
          </a:p>
          <a:p>
            <a:endParaRPr lang="en-US" dirty="0" smtClean="0"/>
          </a:p>
        </p:txBody>
      </p:sp>
    </p:spTree>
    <p:extLst>
      <p:ext uri="{BB962C8B-B14F-4D97-AF65-F5344CB8AC3E}">
        <p14:creationId xmlns:p14="http://schemas.microsoft.com/office/powerpoint/2010/main" val="354501763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noProof="0"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70000" lnSpcReduction="2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Which of the following statements is true?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On a daily basis, we attend more 20-minutes meetings than any other kind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On a daily basis, we attend more 30-minutes meetings than any other kind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On a daily basis, we attend more 45-minutes meetings than any other kind</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On a daily basis, we attend more 1-hour meetings than any other kind</a:t>
            </a:r>
            <a:endParaRPr lang="en-US" dirty="0">
              <a:ea typeface="Times New Roman"/>
              <a:cs typeface="Times New Roman"/>
            </a:endParaRP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What are summary notes?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Notes taken by all attendees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Minutes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Chairman’s review</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Summary notes don’t have a precise definition</a:t>
            </a:r>
          </a:p>
          <a:p>
            <a:endParaRPr lang="en-US" dirty="0" smtClean="0"/>
          </a:p>
        </p:txBody>
      </p:sp>
    </p:spTree>
    <p:extLst>
      <p:ext uri="{BB962C8B-B14F-4D97-AF65-F5344CB8AC3E}">
        <p14:creationId xmlns:p14="http://schemas.microsoft.com/office/powerpoint/2010/main" val="260292018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noProof="0"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3"/>
              <a:tabLst>
                <a:tab pos="688975" algn="l"/>
              </a:tabLst>
            </a:pPr>
            <a:r>
              <a:rPr lang="en-US" dirty="0">
                <a:ea typeface="Times New Roman"/>
                <a:cs typeface="Times New Roman"/>
              </a:rPr>
              <a:t>What’s the usual effect of using games in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Decreased attention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Too casual atmosphere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Losing the track</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Increased productivity</a:t>
            </a:r>
            <a:endParaRPr lang="en-US" dirty="0">
              <a:ea typeface="Times New Roman"/>
              <a:cs typeface="Times New Roman"/>
            </a:endParaRP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When should you skip using games?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In case of a serious meeting</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On large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When attendees don’t know each other well</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Whenever it’s possible</a:t>
            </a:r>
          </a:p>
          <a:p>
            <a:endParaRPr lang="en-US" dirty="0" smtClean="0"/>
          </a:p>
        </p:txBody>
      </p:sp>
    </p:spTree>
    <p:extLst>
      <p:ext uri="{BB962C8B-B14F-4D97-AF65-F5344CB8AC3E}">
        <p14:creationId xmlns:p14="http://schemas.microsoft.com/office/powerpoint/2010/main" val="3124224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noProof="0" dirty="0">
                <a:latin typeface="+mn-lt"/>
              </a:rPr>
              <a:t>Module </a:t>
            </a:r>
            <a:r>
              <a:rPr lang="en-US" noProof="0" dirty="0" smtClean="0">
                <a:latin typeface="+mn-lt"/>
              </a:rPr>
              <a:t>Two: </a:t>
            </a:r>
            <a:r>
              <a:rPr lang="en-US" noProof="0" dirty="0">
                <a:latin typeface="+mn-lt"/>
              </a:rPr>
              <a:t>Review Questions</a:t>
            </a:r>
            <a:endParaRPr lang="en-US" noProof="0"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3"/>
              <a:tabLst>
                <a:tab pos="744538" algn="l"/>
              </a:tabLst>
            </a:pPr>
            <a:r>
              <a:rPr lang="en-US" dirty="0">
                <a:ea typeface="Times New Roman"/>
                <a:cs typeface="Times New Roman"/>
              </a:rPr>
              <a:t>Meetings that require energy and high level of participation are best scheduled:</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Between 8 and 9 am</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Between 10 – 12 am</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Between noon and 2 pm</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After lunch</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Which of the following is not an important factor when it comes to place of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Light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Size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Windows</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All of the above are important factors</a:t>
            </a: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117424902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noProof="0"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5"/>
              <a:tabLst>
                <a:tab pos="744538" algn="l"/>
              </a:tabLst>
            </a:pPr>
            <a:r>
              <a:rPr lang="en-US" dirty="0">
                <a:ea typeface="Times New Roman"/>
                <a:cs typeface="Times New Roman"/>
              </a:rPr>
              <a:t>What type of prizes is recommendable?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Extravagant and expensive</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Symbolic, like pens or desk decorations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Serious, like a promotion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Non-material, like accolades</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Which of the following is the least functional goal for getting a prize?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Creative solution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Volunteering for something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 first to arrive to the meeting</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Coming back from break right on time</a:t>
            </a: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376520459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noProof="0"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92500" lnSpcReduction="10000"/>
          </a:bodyPr>
          <a:lstStyle/>
          <a:p>
            <a:pPr marL="338138" marR="0" lvl="0" indent="-338138">
              <a:lnSpc>
                <a:spcPct val="115000"/>
              </a:lnSpc>
              <a:spcBef>
                <a:spcPts val="0"/>
              </a:spcBef>
              <a:spcAft>
                <a:spcPts val="1000"/>
              </a:spcAft>
              <a:buFont typeface="+mj-lt"/>
              <a:buAutoNum type="arabicParenR" startAt="7"/>
              <a:tabLst>
                <a:tab pos="688975" algn="l"/>
              </a:tabLst>
            </a:pPr>
            <a:r>
              <a:rPr lang="en-US" dirty="0">
                <a:ea typeface="Times New Roman"/>
                <a:cs typeface="Times New Roman"/>
              </a:rPr>
              <a:t>Magic tricks work well only when they are: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Original</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Silly</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Done right and with confidence</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Related to the meeting</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What kind of magic tricks should you avoid?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Card tricks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Embarrassing tricks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Complicated tricks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Cliché tricks</a:t>
            </a:r>
          </a:p>
          <a:p>
            <a:endParaRPr lang="en-US" dirty="0" smtClean="0"/>
          </a:p>
        </p:txBody>
      </p:sp>
    </p:spTree>
    <p:extLst>
      <p:ext uri="{BB962C8B-B14F-4D97-AF65-F5344CB8AC3E}">
        <p14:creationId xmlns:p14="http://schemas.microsoft.com/office/powerpoint/2010/main" val="234449588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noProof="0"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9"/>
              <a:tabLst>
                <a:tab pos="688975" algn="l"/>
              </a:tabLst>
            </a:pPr>
            <a:r>
              <a:rPr lang="en-US" dirty="0">
                <a:ea typeface="Times New Roman"/>
                <a:cs typeface="Times New Roman"/>
              </a:rPr>
              <a:t>What was Harold’s problem presented in the case study?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He seemed too domineering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He seemed too lost</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He seemed uncertain about why is he having the meeting</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He seemed unprepared</a:t>
            </a:r>
          </a:p>
          <a:p>
            <a:pPr marL="342900" marR="0" lvl="0" indent="-342900">
              <a:lnSpc>
                <a:spcPct val="115000"/>
              </a:lnSpc>
              <a:spcBef>
                <a:spcPts val="0"/>
              </a:spcBef>
              <a:spcAft>
                <a:spcPts val="1000"/>
              </a:spcAft>
              <a:buFont typeface="+mj-lt"/>
              <a:buAutoNum type="arabicParenR" startAt="9"/>
              <a:tabLst>
                <a:tab pos="457200" algn="l"/>
              </a:tabLst>
            </a:pPr>
            <a:r>
              <a:rPr lang="en-US" dirty="0">
                <a:ea typeface="Times New Roman"/>
                <a:cs typeface="Times New Roman"/>
              </a:rPr>
              <a:t>What did Harold suggest to the data?</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External factors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Personal opinions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Future predictions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Expectations</a:t>
            </a:r>
          </a:p>
          <a:p>
            <a:endParaRPr lang="en-US" dirty="0" smtClean="0"/>
          </a:p>
        </p:txBody>
      </p:sp>
    </p:spTree>
    <p:extLst>
      <p:ext uri="{BB962C8B-B14F-4D97-AF65-F5344CB8AC3E}">
        <p14:creationId xmlns:p14="http://schemas.microsoft.com/office/powerpoint/2010/main" val="37962230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1498178"/>
          </a:xfrm>
        </p:spPr>
        <p:txBody>
          <a:bodyPr/>
          <a:lstStyle/>
          <a:p>
            <a:r>
              <a:rPr lang="en-CA" dirty="0" smtClean="0">
                <a:solidFill>
                  <a:srgbClr val="C00000"/>
                </a:solidFill>
                <a:latin typeface="+mn-lt"/>
              </a:rPr>
              <a:t>Module </a:t>
            </a:r>
            <a:r>
              <a:rPr lang="en-US" dirty="0" smtClean="0">
                <a:solidFill>
                  <a:srgbClr val="C00000"/>
                </a:solidFill>
                <a:latin typeface="+mn-lt"/>
              </a:rPr>
              <a:t>Twelve: </a:t>
            </a:r>
            <a:br>
              <a:rPr lang="en-US" dirty="0" smtClean="0">
                <a:solidFill>
                  <a:srgbClr val="C00000"/>
                </a:solidFill>
                <a:latin typeface="+mn-lt"/>
              </a:rPr>
            </a:br>
            <a:r>
              <a:rPr lang="en-US" dirty="0" smtClean="0">
                <a:solidFill>
                  <a:srgbClr val="C00000"/>
                </a:solidFill>
                <a:latin typeface="+mn-lt"/>
              </a:rPr>
              <a:t>Wrapping Up</a:t>
            </a:r>
            <a:endParaRPr lang="en-CA" dirty="0" smtClean="0">
              <a:solidFill>
                <a:srgbClr val="C00000"/>
              </a:solidFill>
              <a:latin typeface="+mn-lt"/>
            </a:endParaRPr>
          </a:p>
        </p:txBody>
      </p:sp>
      <p:sp>
        <p:nvSpPr>
          <p:cNvPr id="51203" name="Content Placeholder 5"/>
          <p:cNvSpPr>
            <a:spLocks noGrp="1"/>
          </p:cNvSpPr>
          <p:nvPr>
            <p:ph idx="1"/>
          </p:nvPr>
        </p:nvSpPr>
        <p:spPr>
          <a:xfrm>
            <a:off x="457200" y="2348880"/>
            <a:ext cx="8229600" cy="3777283"/>
          </a:xfrm>
        </p:spPr>
        <p:txBody>
          <a:bodyPr>
            <a:normAutofit/>
          </a:bodyPr>
          <a:lstStyle/>
          <a:p>
            <a:pPr algn="just"/>
            <a:r>
              <a:rPr lang="en-US" dirty="0"/>
              <a:t>Although this workshop is ending, we hope that your journey to improve your Meeting Management Skills is just beginning. </a:t>
            </a:r>
            <a:endParaRPr lang="en-CA" dirty="0" smtClean="0"/>
          </a:p>
        </p:txBody>
      </p:sp>
      <p:sp>
        <p:nvSpPr>
          <p:cNvPr id="51204" name="Text Placeholder 6"/>
          <p:cNvSpPr>
            <a:spLocks noGrp="1"/>
          </p:cNvSpPr>
          <p:nvPr>
            <p:ph type="body" sz="quarter" idx="4294967295"/>
          </p:nvPr>
        </p:nvSpPr>
        <p:spPr>
          <a:xfrm>
            <a:off x="539552" y="5877272"/>
            <a:ext cx="8119460" cy="945636"/>
          </a:xfrm>
          <a:ln>
            <a:miter lim="800000"/>
            <a:headEnd/>
            <a:tailEnd/>
          </a:ln>
        </p:spPr>
        <p:txBody>
          <a:bodyPr/>
          <a:lstStyle/>
          <a:p>
            <a:pPr algn="r">
              <a:lnSpc>
                <a:spcPct val="115000"/>
              </a:lnSpc>
              <a:spcBef>
                <a:spcPts val="0"/>
              </a:spcBef>
              <a:spcAft>
                <a:spcPts val="1000"/>
              </a:spcAft>
            </a:pPr>
            <a:r>
              <a:rPr lang="en-US" sz="1400" i="1" dirty="0">
                <a:latin typeface="Cambria"/>
                <a:ea typeface="Times New Roman"/>
                <a:cs typeface="Times New Roman"/>
              </a:rPr>
              <a:t>Endless meetings, sloppy communications, and red tape steal the entrepreneur's time.</a:t>
            </a:r>
            <a:endParaRPr lang="en-US" sz="1400" i="1" dirty="0">
              <a:ea typeface="Times New Roman"/>
              <a:cs typeface="Times New Roman"/>
            </a:endParaRPr>
          </a:p>
          <a:p>
            <a:pPr algn="r">
              <a:lnSpc>
                <a:spcPct val="115000"/>
              </a:lnSpc>
              <a:spcBef>
                <a:spcPts val="0"/>
              </a:spcBef>
              <a:spcAft>
                <a:spcPts val="1000"/>
              </a:spcAft>
            </a:pPr>
            <a:r>
              <a:rPr lang="en-US" sz="1400" b="1" i="1" dirty="0">
                <a:latin typeface="Cambria"/>
                <a:ea typeface="Times New Roman"/>
                <a:cs typeface="Times New Roman"/>
              </a:rPr>
              <a:t>James L. Hayes</a:t>
            </a:r>
            <a:endParaRPr lang="en-US" sz="1400" b="1" i="1" dirty="0">
              <a:ea typeface="Times New Roman"/>
              <a:cs typeface="Times New Roman"/>
            </a:endParaRPr>
          </a:p>
          <a:p>
            <a:pPr algn="r"/>
            <a:endParaRPr lang="en-CA" sz="1400" i="1"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Words from the </a:t>
            </a:r>
            <a:r>
              <a:rPr lang="en-US" dirty="0" smtClean="0">
                <a:latin typeface="+mn-lt"/>
              </a:rPr>
              <a:t>Wise</a:t>
            </a:r>
            <a:endParaRPr lang="en-US" dirty="0">
              <a:latin typeface="+mn-lt"/>
            </a:endParaRPr>
          </a:p>
        </p:txBody>
      </p:sp>
      <p:sp>
        <p:nvSpPr>
          <p:cNvPr id="3" name="Content Placeholder 2"/>
          <p:cNvSpPr>
            <a:spLocks noGrp="1"/>
          </p:cNvSpPr>
          <p:nvPr>
            <p:ph idx="1"/>
          </p:nvPr>
        </p:nvSpPr>
        <p:spPr>
          <a:xfrm>
            <a:off x="457200" y="1844824"/>
            <a:ext cx="8229600" cy="4281339"/>
          </a:xfrm>
        </p:spPr>
        <p:txBody>
          <a:bodyPr/>
          <a:lstStyle/>
          <a:p>
            <a:r>
              <a:rPr lang="en-US" b="1" dirty="0"/>
              <a:t>Ashleigh </a:t>
            </a:r>
            <a:r>
              <a:rPr lang="en-US" b="1" dirty="0" smtClean="0"/>
              <a:t>Brilliant:</a:t>
            </a:r>
            <a:r>
              <a:rPr lang="en-US" dirty="0" smtClean="0"/>
              <a:t> </a:t>
            </a:r>
            <a:r>
              <a:rPr lang="en-US" i="1" dirty="0" smtClean="0"/>
              <a:t>Our </a:t>
            </a:r>
            <a:r>
              <a:rPr lang="en-US" i="1" dirty="0"/>
              <a:t>meetings are held to discuss many problems which would never arise if we held fewer meetings</a:t>
            </a:r>
            <a:r>
              <a:rPr lang="en-US" i="1" dirty="0" smtClean="0"/>
              <a:t>.</a:t>
            </a:r>
            <a:r>
              <a:rPr lang="en-US" dirty="0" smtClean="0"/>
              <a:t/>
            </a:r>
            <a:br>
              <a:rPr lang="en-US" dirty="0" smtClean="0"/>
            </a:br>
            <a:endParaRPr lang="en-US" dirty="0"/>
          </a:p>
          <a:p>
            <a:r>
              <a:rPr lang="en-US" b="1" dirty="0"/>
              <a:t>Peter F. </a:t>
            </a:r>
            <a:r>
              <a:rPr lang="en-US" b="1" dirty="0" smtClean="0"/>
              <a:t>Drucker: </a:t>
            </a:r>
            <a:r>
              <a:rPr lang="en-US" i="1" dirty="0" smtClean="0"/>
              <a:t>Meetings </a:t>
            </a:r>
            <a:r>
              <a:rPr lang="en-US" i="1" dirty="0"/>
              <a:t>are a symptom of bad organization. The fewer meetings the better.</a:t>
            </a:r>
            <a:endParaRPr lang="en-CA" i="1" dirty="0"/>
          </a:p>
        </p:txBody>
      </p:sp>
    </p:spTree>
    <p:extLst>
      <p:ext uri="{BB962C8B-B14F-4D97-AF65-F5344CB8AC3E}">
        <p14:creationId xmlns:p14="http://schemas.microsoft.com/office/powerpoint/2010/main" val="2235652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noProof="0" dirty="0">
                <a:latin typeface="+mn-lt"/>
              </a:rPr>
              <a:t>Module </a:t>
            </a:r>
            <a:r>
              <a:rPr lang="en-US" noProof="0" dirty="0" smtClean="0">
                <a:latin typeface="+mn-lt"/>
              </a:rPr>
              <a:t>Two: </a:t>
            </a:r>
            <a:r>
              <a:rPr lang="en-US" noProof="0" dirty="0">
                <a:latin typeface="+mn-lt"/>
              </a:rPr>
              <a:t>Review Questions</a:t>
            </a:r>
            <a:endParaRPr lang="en-US" noProof="0"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5"/>
              <a:tabLst>
                <a:tab pos="744538" algn="l"/>
              </a:tabLst>
            </a:pPr>
            <a:r>
              <a:rPr lang="en-US" dirty="0">
                <a:ea typeface="Times New Roman"/>
                <a:cs typeface="Times New Roman"/>
              </a:rPr>
              <a:t>What’s the best way to organize topics?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Simple list</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Chart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Multimedia presentation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Mind map</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What is the name of the technique used for organizing the topics?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SPONGE</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SOAP</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BRUSH</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FOAM</a:t>
            </a:r>
          </a:p>
        </p:txBody>
      </p:sp>
    </p:spTree>
    <p:extLst>
      <p:ext uri="{BB962C8B-B14F-4D97-AF65-F5344CB8AC3E}">
        <p14:creationId xmlns:p14="http://schemas.microsoft.com/office/powerpoint/2010/main" val="3388436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noProof="0" dirty="0">
                <a:latin typeface="+mn-lt"/>
              </a:rPr>
              <a:t>Module </a:t>
            </a:r>
            <a:r>
              <a:rPr lang="en-US" noProof="0" dirty="0" smtClean="0">
                <a:latin typeface="+mn-lt"/>
              </a:rPr>
              <a:t>Two: </a:t>
            </a:r>
            <a:r>
              <a:rPr lang="en-US" noProof="0" dirty="0">
                <a:latin typeface="+mn-lt"/>
              </a:rPr>
              <a:t>Review Questions</a:t>
            </a:r>
            <a:endParaRPr lang="en-US" noProof="0"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77500" lnSpcReduction="20000"/>
          </a:bodyPr>
          <a:lstStyle/>
          <a:p>
            <a:pPr marL="338138" marR="0" lvl="0" indent="-338138">
              <a:lnSpc>
                <a:spcPct val="115000"/>
              </a:lnSpc>
              <a:spcBef>
                <a:spcPts val="0"/>
              </a:spcBef>
              <a:spcAft>
                <a:spcPts val="1000"/>
              </a:spcAft>
              <a:buFont typeface="+mj-lt"/>
              <a:buAutoNum type="arabicParenR" startAt="7"/>
              <a:tabLst>
                <a:tab pos="576263" algn="l"/>
              </a:tabLst>
            </a:pPr>
            <a:r>
              <a:rPr lang="en-US" dirty="0">
                <a:ea typeface="Times New Roman"/>
                <a:cs typeface="Times New Roman"/>
              </a:rPr>
              <a:t>What’s the most secure way to make sure you won’t overrun the time of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Giving up a topic or two if you realize you will overrun the time</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Choosing topics that will fill the time of the meeting and adding extra 10 minutes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‘Compressing’ the topics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Talking fast</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What’s the most important factor when you need to pick the topics?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Their complexity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Their compatibility with participants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Their relevancy</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Their expected results</a:t>
            </a:r>
          </a:p>
          <a:p>
            <a:endParaRPr lang="en-US" dirty="0" smtClean="0"/>
          </a:p>
        </p:txBody>
      </p:sp>
    </p:spTree>
    <p:extLst>
      <p:ext uri="{BB962C8B-B14F-4D97-AF65-F5344CB8AC3E}">
        <p14:creationId xmlns:p14="http://schemas.microsoft.com/office/powerpoint/2010/main" val="2673070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CA" dirty="0" smtClean="0">
                <a:solidFill>
                  <a:srgbClr val="C00000"/>
                </a:solidFill>
                <a:latin typeface="+mn-lt"/>
              </a:rPr>
              <a:t>Module </a:t>
            </a:r>
            <a:r>
              <a:rPr lang="en-US" dirty="0" smtClean="0">
                <a:solidFill>
                  <a:srgbClr val="C00000"/>
                </a:solidFill>
                <a:latin typeface="+mn-lt"/>
              </a:rPr>
              <a:t>Three: </a:t>
            </a:r>
            <a:br>
              <a:rPr lang="en-US" dirty="0" smtClean="0">
                <a:solidFill>
                  <a:srgbClr val="C00000"/>
                </a:solidFill>
                <a:latin typeface="+mn-lt"/>
              </a:rPr>
            </a:br>
            <a:r>
              <a:rPr lang="en-US" dirty="0" smtClean="0">
                <a:solidFill>
                  <a:srgbClr val="C00000"/>
                </a:solidFill>
                <a:latin typeface="+mn-lt"/>
              </a:rPr>
              <a:t>Planning and Preparing</a:t>
            </a:r>
            <a:r>
              <a:rPr lang="en-US" dirty="0">
                <a:solidFill>
                  <a:srgbClr val="C00000"/>
                </a:solidFill>
                <a:latin typeface="+mn-lt"/>
              </a:rPr>
              <a:t> </a:t>
            </a:r>
            <a:r>
              <a:rPr lang="en-US" dirty="0" smtClean="0">
                <a:solidFill>
                  <a:srgbClr val="C00000"/>
                </a:solidFill>
                <a:latin typeface="+mn-lt"/>
              </a:rPr>
              <a:t>(II)</a:t>
            </a:r>
            <a:endParaRPr lang="en-CA" dirty="0" smtClean="0">
              <a:solidFill>
                <a:srgbClr val="C00000"/>
              </a:solidFill>
              <a:latin typeface="+mn-lt"/>
            </a:endParaRPr>
          </a:p>
        </p:txBody>
      </p:sp>
      <p:sp>
        <p:nvSpPr>
          <p:cNvPr id="12291" name="Content Placeholder 3"/>
          <p:cNvSpPr>
            <a:spLocks noGrp="1"/>
          </p:cNvSpPr>
          <p:nvPr>
            <p:ph idx="1"/>
          </p:nvPr>
        </p:nvSpPr>
        <p:spPr>
          <a:xfrm>
            <a:off x="457200" y="1916832"/>
            <a:ext cx="8229600" cy="4209331"/>
          </a:xfrm>
        </p:spPr>
        <p:txBody>
          <a:bodyPr>
            <a:normAutofit/>
          </a:bodyPr>
          <a:lstStyle/>
          <a:p>
            <a:pPr algn="just"/>
            <a:r>
              <a:rPr lang="en-US" sz="2800" dirty="0" smtClean="0"/>
              <a:t>In </a:t>
            </a:r>
            <a:r>
              <a:rPr lang="en-US" sz="2800" dirty="0"/>
              <a:t>this module, you will learn how to gather the things you need to help facilitate the meeting more effectively. In addition, you will learn how to structure your invitation so you can communicate your meeting in a way that is consistent and sets expectations. Finally, you will understand the importance of making the logistical arrangements in advance, avoiding any last minute mishaps. </a:t>
            </a:r>
            <a:endParaRPr lang="en-CA" sz="2800" dirty="0" smtClean="0"/>
          </a:p>
        </p:txBody>
      </p:sp>
      <p:sp>
        <p:nvSpPr>
          <p:cNvPr id="12292" name="Text Placeholder 4"/>
          <p:cNvSpPr>
            <a:spLocks noGrp="1"/>
          </p:cNvSpPr>
          <p:nvPr>
            <p:ph type="body" sz="quarter" idx="4294967295"/>
          </p:nvPr>
        </p:nvSpPr>
        <p:spPr>
          <a:xfrm>
            <a:off x="539552" y="5733256"/>
            <a:ext cx="8161853" cy="1089652"/>
          </a:xfrm>
          <a:ln>
            <a:miter lim="800000"/>
            <a:headEnd/>
            <a:tailEnd/>
          </a:ln>
        </p:spPr>
        <p:txBody>
          <a:bodyPr/>
          <a:lstStyle/>
          <a:p>
            <a:pPr algn="r">
              <a:lnSpc>
                <a:spcPct val="115000"/>
              </a:lnSpc>
              <a:spcBef>
                <a:spcPts val="0"/>
              </a:spcBef>
              <a:spcAft>
                <a:spcPts val="1000"/>
              </a:spcAft>
            </a:pPr>
            <a:r>
              <a:rPr lang="en-US" sz="1400" i="1" dirty="0">
                <a:latin typeface="Cambria"/>
                <a:ea typeface="Times New Roman"/>
                <a:cs typeface="Times New Roman"/>
              </a:rPr>
              <a:t>Management is efficiency in climbing the ladder of success; leadership determines whether the ladder is leaning against the right wall. </a:t>
            </a:r>
            <a:endParaRPr lang="en-US" sz="1400" i="1" dirty="0">
              <a:ea typeface="Times New Roman"/>
              <a:cs typeface="Times New Roman"/>
            </a:endParaRPr>
          </a:p>
          <a:p>
            <a:pPr algn="r">
              <a:lnSpc>
                <a:spcPct val="115000"/>
              </a:lnSpc>
              <a:spcBef>
                <a:spcPts val="0"/>
              </a:spcBef>
              <a:spcAft>
                <a:spcPts val="1000"/>
              </a:spcAft>
            </a:pPr>
            <a:r>
              <a:rPr lang="en-US" sz="1400" b="1" i="1" dirty="0">
                <a:latin typeface="Cambria"/>
                <a:ea typeface="Times New Roman"/>
                <a:cs typeface="Times New Roman"/>
              </a:rPr>
              <a:t>Stephen R. Covey</a:t>
            </a:r>
            <a:endParaRPr lang="en-US" sz="1400" b="1" i="1" dirty="0">
              <a:ea typeface="Times New Roman"/>
              <a:cs typeface="Times New Roman"/>
            </a:endParaRPr>
          </a:p>
          <a:p>
            <a:pPr algn="r"/>
            <a:endParaRPr lang="en-CA" sz="1400" i="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dirty="0" smtClean="0">
                <a:latin typeface="+mn-lt"/>
              </a:rPr>
              <a:t>Gathering Materials</a:t>
            </a:r>
            <a:endParaRPr lang="en-CA" dirty="0" smtClean="0">
              <a:latin typeface="+mn-lt"/>
            </a:endParaRPr>
          </a:p>
        </p:txBody>
      </p:sp>
      <p:sp>
        <p:nvSpPr>
          <p:cNvPr id="2" name="Content Placeholder 1"/>
          <p:cNvSpPr>
            <a:spLocks noGrp="1"/>
          </p:cNvSpPr>
          <p:nvPr>
            <p:ph idx="1"/>
          </p:nvPr>
        </p:nvSpPr>
        <p:spPr/>
        <p:txBody>
          <a:bodyPr/>
          <a:lstStyle/>
          <a:p>
            <a:r>
              <a:rPr lang="en-US" sz="4000" b="1" dirty="0">
                <a:effectLst>
                  <a:outerShdw blurRad="38100" dist="38100" dir="2700000" algn="tl">
                    <a:srgbClr val="000000">
                      <a:alpha val="43137"/>
                    </a:srgbClr>
                  </a:outerShdw>
                </a:effectLst>
              </a:rPr>
              <a:t>S</a:t>
            </a:r>
            <a:r>
              <a:rPr lang="en-US" dirty="0"/>
              <a:t>tationary</a:t>
            </a:r>
          </a:p>
          <a:p>
            <a:r>
              <a:rPr lang="en-US" sz="4000" b="1" dirty="0">
                <a:effectLst>
                  <a:outerShdw blurRad="38100" dist="38100" dir="2700000" algn="tl">
                    <a:srgbClr val="000000">
                      <a:alpha val="43137"/>
                    </a:srgbClr>
                  </a:outerShdw>
                </a:effectLst>
              </a:rPr>
              <a:t>H</a:t>
            </a:r>
            <a:r>
              <a:rPr lang="en-US" dirty="0"/>
              <a:t>andouts</a:t>
            </a:r>
          </a:p>
          <a:p>
            <a:r>
              <a:rPr lang="en-US" sz="4000" b="1" dirty="0">
                <a:effectLst>
                  <a:outerShdw blurRad="38100" dist="38100" dir="2700000" algn="tl">
                    <a:srgbClr val="000000">
                      <a:alpha val="43137"/>
                    </a:srgbClr>
                  </a:outerShdw>
                </a:effectLst>
              </a:rPr>
              <a:t>O</a:t>
            </a:r>
            <a:r>
              <a:rPr lang="en-US" dirty="0"/>
              <a:t>rganizer</a:t>
            </a:r>
          </a:p>
          <a:p>
            <a:r>
              <a:rPr lang="en-US" sz="4000" b="1" dirty="0">
                <a:effectLst>
                  <a:outerShdw blurRad="38100" dist="38100" dir="2700000" algn="tl">
                    <a:srgbClr val="000000">
                      <a:alpha val="43137"/>
                    </a:srgbClr>
                  </a:outerShdw>
                </a:effectLst>
              </a:rPr>
              <a:t>W</a:t>
            </a:r>
            <a:r>
              <a:rPr lang="en-US" dirty="0"/>
              <a:t>riting tools</a:t>
            </a:r>
          </a:p>
          <a:p>
            <a:r>
              <a:rPr lang="en-US" sz="4000" b="1" dirty="0">
                <a:effectLst>
                  <a:outerShdw blurRad="38100" dist="38100" dir="2700000" algn="tl">
                    <a:srgbClr val="000000">
                      <a:alpha val="43137"/>
                    </a:srgbClr>
                  </a:outerShdw>
                </a:effectLst>
              </a:rPr>
              <a:t>S</a:t>
            </a:r>
            <a:r>
              <a:rPr lang="en-US" dirty="0"/>
              <a:t>pecial requests</a:t>
            </a:r>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924944"/>
            <a:ext cx="1952625" cy="22764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latin typeface="+mn-lt"/>
              </a:rPr>
              <a:t>Sending Invitations</a:t>
            </a:r>
            <a:endParaRPr lang="en-CA" dirty="0" smtClean="0">
              <a:latin typeface="+mn-lt"/>
            </a:endParaRPr>
          </a:p>
        </p:txBody>
      </p:sp>
      <p:sp>
        <p:nvSpPr>
          <p:cNvPr id="2" name="Content Placeholder 1"/>
          <p:cNvSpPr>
            <a:spLocks noGrp="1"/>
          </p:cNvSpPr>
          <p:nvPr>
            <p:ph idx="1"/>
          </p:nvPr>
        </p:nvSpPr>
        <p:spPr/>
        <p:txBody>
          <a:bodyPr/>
          <a:lstStyle/>
          <a:p>
            <a:r>
              <a:rPr lang="en-US" b="1" dirty="0"/>
              <a:t>Purpose</a:t>
            </a:r>
            <a:r>
              <a:rPr lang="en-US" dirty="0"/>
              <a:t>: </a:t>
            </a:r>
            <a:r>
              <a:rPr lang="en-US" dirty="0" smtClean="0"/>
              <a:t>the </a:t>
            </a:r>
            <a:r>
              <a:rPr lang="en-US" dirty="0"/>
              <a:t>purpose of your meeting </a:t>
            </a:r>
            <a:r>
              <a:rPr lang="en-US" dirty="0" smtClean="0"/>
              <a:t>must </a:t>
            </a:r>
            <a:r>
              <a:rPr lang="en-US" dirty="0"/>
              <a:t>be </a:t>
            </a:r>
            <a:r>
              <a:rPr lang="en-US" dirty="0" smtClean="0"/>
              <a:t>stated</a:t>
            </a:r>
            <a:br>
              <a:rPr lang="en-US" dirty="0" smtClean="0"/>
            </a:br>
            <a:endParaRPr lang="en-US" dirty="0"/>
          </a:p>
          <a:p>
            <a:r>
              <a:rPr lang="en-US" b="1" dirty="0"/>
              <a:t>Place and Time</a:t>
            </a:r>
            <a:r>
              <a:rPr lang="en-US" dirty="0"/>
              <a:t>: determine ahead of time where </a:t>
            </a:r>
            <a:r>
              <a:rPr lang="en-US" dirty="0" smtClean="0"/>
              <a:t>and when</a:t>
            </a:r>
            <a:br>
              <a:rPr lang="en-US" dirty="0" smtClean="0"/>
            </a:br>
            <a:endParaRPr lang="en-US" dirty="0"/>
          </a:p>
          <a:p>
            <a:r>
              <a:rPr lang="en-US" b="1" dirty="0" smtClean="0"/>
              <a:t>Pact</a:t>
            </a:r>
            <a:r>
              <a:rPr lang="en-US" dirty="0" smtClean="0"/>
              <a:t>: create </a:t>
            </a:r>
            <a:r>
              <a:rPr lang="en-US" dirty="0"/>
              <a:t>a sense of binding </a:t>
            </a:r>
            <a:r>
              <a:rPr lang="en-US" dirty="0" smtClean="0"/>
              <a:t>agreement</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latin typeface="+mn-lt"/>
              </a:rPr>
              <a:t>Making Logistical Arrangements</a:t>
            </a:r>
            <a:endParaRPr lang="en-CA" dirty="0" smtClean="0">
              <a:latin typeface="+mn-lt"/>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Physical space</a:t>
            </a:r>
          </a:p>
          <a:p>
            <a:pPr marL="457200" indent="-457200">
              <a:buFont typeface="Arial" panose="020B0604020202020204" pitchFamily="34" charset="0"/>
              <a:buChar char="•"/>
            </a:pPr>
            <a:r>
              <a:rPr lang="en-US" dirty="0"/>
              <a:t>Travel</a:t>
            </a:r>
          </a:p>
          <a:p>
            <a:pPr marL="457200" indent="-457200">
              <a:buFont typeface="Arial" panose="020B0604020202020204" pitchFamily="34" charset="0"/>
              <a:buChar char="•"/>
            </a:pPr>
            <a:r>
              <a:rPr lang="en-US" dirty="0"/>
              <a:t>Food</a:t>
            </a:r>
          </a:p>
          <a:p>
            <a:pPr marL="457200" indent="-457200">
              <a:buFont typeface="Arial" panose="020B0604020202020204" pitchFamily="34" charset="0"/>
              <a:buChar char="•"/>
            </a:pPr>
            <a:r>
              <a:rPr lang="en-US" dirty="0"/>
              <a:t>Audio and visual</a:t>
            </a:r>
          </a:p>
          <a:p>
            <a:pPr marL="457200" indent="-457200">
              <a:buFont typeface="Arial" panose="020B0604020202020204" pitchFamily="34" charset="0"/>
              <a:buChar char="•"/>
            </a:pPr>
            <a:r>
              <a:rPr lang="en-US" dirty="0"/>
              <a:t>Signage</a:t>
            </a:r>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924944"/>
            <a:ext cx="3533378" cy="353337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1642194"/>
          </a:xfrm>
        </p:spPr>
        <p:txBody>
          <a:bodyPr/>
          <a:lstStyle/>
          <a:p>
            <a:pPr eaLnBrk="1" hangingPunct="1"/>
            <a:r>
              <a:rPr lang="en-CA" dirty="0" smtClean="0">
                <a:solidFill>
                  <a:srgbClr val="C00000"/>
                </a:solidFill>
                <a:latin typeface="+mn-lt"/>
              </a:rPr>
              <a:t>Module One: </a:t>
            </a:r>
            <a:br>
              <a:rPr lang="en-CA" dirty="0" smtClean="0">
                <a:solidFill>
                  <a:srgbClr val="C00000"/>
                </a:solidFill>
                <a:latin typeface="+mn-lt"/>
              </a:rPr>
            </a:br>
            <a:r>
              <a:rPr lang="en-CA" dirty="0" smtClean="0">
                <a:solidFill>
                  <a:srgbClr val="C00000"/>
                </a:solidFill>
                <a:latin typeface="+mn-lt"/>
              </a:rPr>
              <a:t>Getting Started</a:t>
            </a:r>
          </a:p>
        </p:txBody>
      </p:sp>
      <p:sp>
        <p:nvSpPr>
          <p:cNvPr id="6147" name="Content Placeholder 2"/>
          <p:cNvSpPr>
            <a:spLocks noGrp="1"/>
          </p:cNvSpPr>
          <p:nvPr>
            <p:ph idx="1"/>
          </p:nvPr>
        </p:nvSpPr>
        <p:spPr>
          <a:xfrm>
            <a:off x="457200" y="1772816"/>
            <a:ext cx="8229600" cy="4353347"/>
          </a:xfrm>
        </p:spPr>
        <p:txBody>
          <a:bodyPr>
            <a:normAutofit/>
          </a:bodyPr>
          <a:lstStyle/>
          <a:p>
            <a:pPr eaLnBrk="1" hangingPunct="1">
              <a:buNone/>
            </a:pPr>
            <a:endParaRPr lang="en-US" dirty="0" smtClean="0"/>
          </a:p>
          <a:p>
            <a:pPr marL="0" algn="just" eaLnBrk="1" hangingPunct="1">
              <a:buNone/>
            </a:pPr>
            <a:r>
              <a:rPr lang="en-US" dirty="0" smtClean="0"/>
              <a:t>This </a:t>
            </a:r>
            <a:r>
              <a:rPr lang="en-US" dirty="0"/>
              <a:t>training course is designed to give you the basic tools you need to initiate and manage your meetings. You will learn planning and leading techniques that will give you the confidence to run a meeting that will engage your attendees and leave a positive and lasting impression. </a:t>
            </a:r>
            <a:endParaRPr lang="en-US" dirty="0" smtClean="0"/>
          </a:p>
        </p:txBody>
      </p:sp>
      <p:sp>
        <p:nvSpPr>
          <p:cNvPr id="6148" name="Text Placeholder 3"/>
          <p:cNvSpPr>
            <a:spLocks noGrp="1"/>
          </p:cNvSpPr>
          <p:nvPr>
            <p:ph type="body" sz="quarter" idx="4294967295"/>
          </p:nvPr>
        </p:nvSpPr>
        <p:spPr>
          <a:xfrm>
            <a:off x="457200" y="6021288"/>
            <a:ext cx="8229600" cy="823932"/>
          </a:xfrm>
          <a:ln>
            <a:miter lim="800000"/>
            <a:headEnd/>
            <a:tailEnd/>
          </a:ln>
        </p:spPr>
        <p:txBody>
          <a:bodyPr/>
          <a:lstStyle/>
          <a:p>
            <a:pPr algn="r">
              <a:lnSpc>
                <a:spcPct val="115000"/>
              </a:lnSpc>
              <a:spcBef>
                <a:spcPts val="0"/>
              </a:spcBef>
              <a:spcAft>
                <a:spcPts val="1000"/>
              </a:spcAft>
            </a:pPr>
            <a:r>
              <a:rPr lang="en-US" sz="1400" i="1" dirty="0">
                <a:latin typeface="Cambria"/>
                <a:ea typeface="Times New Roman"/>
                <a:cs typeface="Times New Roman"/>
              </a:rPr>
              <a:t>Meetings without an agenda are like a restaurant without a menu. </a:t>
            </a:r>
            <a:endParaRPr lang="en-US" sz="1400" i="1" dirty="0">
              <a:ea typeface="Times New Roman"/>
              <a:cs typeface="Times New Roman"/>
            </a:endParaRPr>
          </a:p>
          <a:p>
            <a:pPr algn="r">
              <a:lnSpc>
                <a:spcPct val="115000"/>
              </a:lnSpc>
              <a:spcBef>
                <a:spcPts val="0"/>
              </a:spcBef>
              <a:spcAft>
                <a:spcPts val="1000"/>
              </a:spcAft>
            </a:pPr>
            <a:r>
              <a:rPr lang="en-US" sz="1400" b="1" i="1" dirty="0">
                <a:latin typeface="Cambria"/>
                <a:ea typeface="Times New Roman"/>
                <a:cs typeface="Times New Roman"/>
              </a:rPr>
              <a:t>Susan B. Wilson</a:t>
            </a:r>
            <a:endParaRPr lang="en-US" sz="1400" b="1" i="1" dirty="0">
              <a:ea typeface="Times New Roman"/>
              <a:cs typeface="Times New Roman"/>
            </a:endParaRPr>
          </a:p>
          <a:p>
            <a:pPr algn="r" eaLnBrk="1" hangingPunct="1"/>
            <a:endParaRPr lang="en-CA" sz="1400"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Three: </a:t>
            </a:r>
            <a:r>
              <a:rPr lang="en-US" noProof="0" dirty="0">
                <a:latin typeface="+mn-lt"/>
              </a:rPr>
              <a:t>Review Questions</a:t>
            </a:r>
            <a:endParaRPr lang="en-US" noProof="0"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92500" lnSpcReduction="1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What does the W in SHOWS technique stand for?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Writing technique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Writing tools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Writing programs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Writing invitations</a:t>
            </a: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What does the S in SHOWS technique stand for?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Stationary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Sticky notes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Security papers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Sketchy papers</a:t>
            </a:r>
          </a:p>
          <a:p>
            <a:endParaRPr lang="en-US" dirty="0" smtClean="0"/>
          </a:p>
        </p:txBody>
      </p:sp>
    </p:spTree>
    <p:extLst>
      <p:ext uri="{BB962C8B-B14F-4D97-AF65-F5344CB8AC3E}">
        <p14:creationId xmlns:p14="http://schemas.microsoft.com/office/powerpoint/2010/main" val="2435111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Three: </a:t>
            </a:r>
            <a:r>
              <a:rPr lang="en-US" noProof="0" dirty="0">
                <a:latin typeface="+mn-lt"/>
              </a:rPr>
              <a:t>Review Questions</a:t>
            </a:r>
            <a:endParaRPr lang="en-US" noProof="0"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3"/>
              <a:tabLst>
                <a:tab pos="688975" algn="l"/>
              </a:tabLst>
            </a:pPr>
            <a:r>
              <a:rPr lang="en-US" dirty="0">
                <a:ea typeface="Times New Roman"/>
                <a:cs typeface="Times New Roman"/>
              </a:rPr>
              <a:t>Which of the following is not a part of the ‘three P’ approach?</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Place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Purpose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Participants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Pact</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In invitation, subject line has to be: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Attractive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Declamatory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Specific</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High-flown</a:t>
            </a:r>
          </a:p>
          <a:p>
            <a:endParaRPr lang="en-US" dirty="0" smtClean="0"/>
          </a:p>
        </p:txBody>
      </p:sp>
    </p:spTree>
    <p:extLst>
      <p:ext uri="{BB962C8B-B14F-4D97-AF65-F5344CB8AC3E}">
        <p14:creationId xmlns:p14="http://schemas.microsoft.com/office/powerpoint/2010/main" val="3904821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Three: </a:t>
            </a:r>
            <a:r>
              <a:rPr lang="en-US" noProof="0" dirty="0">
                <a:latin typeface="+mn-lt"/>
              </a:rPr>
              <a:t>Review Questions</a:t>
            </a:r>
            <a:endParaRPr lang="en-US" noProof="0"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What is TBD message?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To-be-determined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To-be-dedicated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To-be-done</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To-be-debated</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Which of the following is not something you have to think about when it comes to physical space of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Reservations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Moving furniture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Is it in-site or off-site</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Plants and decorations</a:t>
            </a:r>
          </a:p>
          <a:p>
            <a:endParaRPr lang="en-US" dirty="0" smtClean="0"/>
          </a:p>
        </p:txBody>
      </p:sp>
    </p:spTree>
    <p:extLst>
      <p:ext uri="{BB962C8B-B14F-4D97-AF65-F5344CB8AC3E}">
        <p14:creationId xmlns:p14="http://schemas.microsoft.com/office/powerpoint/2010/main" val="2651561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Three: </a:t>
            </a:r>
            <a:r>
              <a:rPr lang="en-US" noProof="0" dirty="0">
                <a:latin typeface="+mn-lt"/>
              </a:rPr>
              <a:t>Review Questions</a:t>
            </a:r>
            <a:endParaRPr lang="en-US" noProof="0"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77500" lnSpcReduction="20000"/>
          </a:bodyPr>
          <a:lstStyle/>
          <a:p>
            <a:pPr marL="338138" marR="0" lvl="0" indent="-338138">
              <a:lnSpc>
                <a:spcPct val="115000"/>
              </a:lnSpc>
              <a:spcBef>
                <a:spcPts val="0"/>
              </a:spcBef>
              <a:spcAft>
                <a:spcPts val="1000"/>
              </a:spcAft>
              <a:buFont typeface="+mj-lt"/>
              <a:buAutoNum type="arabicParenR" startAt="7"/>
              <a:tabLst>
                <a:tab pos="914400" algn="l"/>
              </a:tabLst>
            </a:pPr>
            <a:r>
              <a:rPr lang="en-US" dirty="0" smtClean="0">
                <a:ea typeface="Times New Roman"/>
                <a:cs typeface="Times New Roman"/>
              </a:rPr>
              <a:t>Which </a:t>
            </a:r>
            <a:r>
              <a:rPr lang="en-US" dirty="0">
                <a:ea typeface="Times New Roman"/>
                <a:cs typeface="Times New Roman"/>
              </a:rPr>
              <a:t>of the following is not a type of logistics you need to think about before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Food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Signage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Audio and visual</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All of the above are important</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Which of the following is the least important thing when you have the attendants who travel to your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Introducing them to the local customs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Travel arrangements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Informing security to let them into the building</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Taking care of their transportation</a:t>
            </a:r>
          </a:p>
          <a:p>
            <a:endParaRPr lang="en-US" dirty="0" smtClean="0"/>
          </a:p>
        </p:txBody>
      </p:sp>
    </p:spTree>
    <p:extLst>
      <p:ext uri="{BB962C8B-B14F-4D97-AF65-F5344CB8AC3E}">
        <p14:creationId xmlns:p14="http://schemas.microsoft.com/office/powerpoint/2010/main" val="3156610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Three: </a:t>
            </a:r>
            <a:r>
              <a:rPr lang="en-US" noProof="0" dirty="0">
                <a:latin typeface="+mn-lt"/>
              </a:rPr>
              <a:t>Review Questions</a:t>
            </a:r>
            <a:endParaRPr lang="en-US" noProof="0"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92500" lnSpcReduction="1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What does the W in SHOWS technique stand for?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Writing technique</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Writing tools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Writing programs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Writing invitations</a:t>
            </a: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What does the S in SHOWS technique stand for?</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Stationary</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Sticky notes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Security papers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Sketchy papers</a:t>
            </a:r>
          </a:p>
          <a:p>
            <a:endParaRPr lang="en-US" dirty="0" smtClean="0"/>
          </a:p>
        </p:txBody>
      </p:sp>
    </p:spTree>
    <p:extLst>
      <p:ext uri="{BB962C8B-B14F-4D97-AF65-F5344CB8AC3E}">
        <p14:creationId xmlns:p14="http://schemas.microsoft.com/office/powerpoint/2010/main" val="3542450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Three: </a:t>
            </a:r>
            <a:r>
              <a:rPr lang="en-US" noProof="0" dirty="0">
                <a:latin typeface="+mn-lt"/>
              </a:rPr>
              <a:t>Review Questions</a:t>
            </a:r>
            <a:endParaRPr lang="en-US" noProof="0"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3"/>
              <a:tabLst>
                <a:tab pos="688975" algn="l"/>
              </a:tabLst>
            </a:pPr>
            <a:r>
              <a:rPr lang="en-US" dirty="0">
                <a:ea typeface="Times New Roman"/>
                <a:cs typeface="Times New Roman"/>
              </a:rPr>
              <a:t>Which of the following is not a part of the ‘three P’ approach?</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Place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Purpose</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Participants</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Pact</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In invitation, subject line has to be: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Attractive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Declamatory</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Specific</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High-flown</a:t>
            </a:r>
          </a:p>
          <a:p>
            <a:endParaRPr lang="en-US" dirty="0" smtClean="0"/>
          </a:p>
        </p:txBody>
      </p:sp>
    </p:spTree>
    <p:extLst>
      <p:ext uri="{BB962C8B-B14F-4D97-AF65-F5344CB8AC3E}">
        <p14:creationId xmlns:p14="http://schemas.microsoft.com/office/powerpoint/2010/main" val="4087038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Three: </a:t>
            </a:r>
            <a:r>
              <a:rPr lang="en-US" noProof="0" dirty="0">
                <a:latin typeface="+mn-lt"/>
              </a:rPr>
              <a:t>Review Questions</a:t>
            </a:r>
            <a:endParaRPr lang="en-US" noProof="0"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What is TBD message?</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To-be-determined</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To-be-dedicated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To-be-done</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To-be-debated</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Which of the following is not something you have to think about when it comes to physical space of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Reservations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Moving furniture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Is it in-site or off-site</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Plants and decorations</a:t>
            </a: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877311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Three: </a:t>
            </a:r>
            <a:r>
              <a:rPr lang="en-US" noProof="0" dirty="0">
                <a:latin typeface="+mn-lt"/>
              </a:rPr>
              <a:t>Review Questions</a:t>
            </a:r>
            <a:endParaRPr lang="en-US" noProof="0"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77500" lnSpcReduction="20000"/>
          </a:bodyPr>
          <a:lstStyle/>
          <a:p>
            <a:pPr marL="338138" marR="0" lvl="0" indent="-338138">
              <a:lnSpc>
                <a:spcPct val="115000"/>
              </a:lnSpc>
              <a:spcBef>
                <a:spcPts val="0"/>
              </a:spcBef>
              <a:spcAft>
                <a:spcPts val="1000"/>
              </a:spcAft>
              <a:buFont typeface="+mj-lt"/>
              <a:buAutoNum type="arabicParenR" startAt="7"/>
              <a:tabLst>
                <a:tab pos="914400" algn="l"/>
              </a:tabLst>
            </a:pPr>
            <a:r>
              <a:rPr lang="en-US" dirty="0" smtClean="0">
                <a:ea typeface="Times New Roman"/>
                <a:cs typeface="Times New Roman"/>
              </a:rPr>
              <a:t>Which </a:t>
            </a:r>
            <a:r>
              <a:rPr lang="en-US" dirty="0">
                <a:ea typeface="Times New Roman"/>
                <a:cs typeface="Times New Roman"/>
              </a:rPr>
              <a:t>of the following is not a type of logistics you need to think about before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Food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Signage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Audio and visual</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All of the above are important</a:t>
            </a:r>
            <a:endParaRPr lang="en-US" dirty="0">
              <a:ea typeface="Times New Roman"/>
              <a:cs typeface="Times New Roman"/>
            </a:endParaRP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Which of the following is the least important thing when you have the attendants who travel to your meeting?</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Introducing them to the local customs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Travel arrangements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Informing security to let them into the building</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Taking care of their transportation</a:t>
            </a:r>
          </a:p>
          <a:p>
            <a:endParaRPr lang="en-US" dirty="0" smtClean="0"/>
          </a:p>
        </p:txBody>
      </p:sp>
    </p:spTree>
    <p:extLst>
      <p:ext uri="{BB962C8B-B14F-4D97-AF65-F5344CB8AC3E}">
        <p14:creationId xmlns:p14="http://schemas.microsoft.com/office/powerpoint/2010/main" val="979267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1642194"/>
          </a:xfrm>
        </p:spPr>
        <p:txBody>
          <a:bodyPr/>
          <a:lstStyle/>
          <a:p>
            <a:r>
              <a:rPr lang="en-CA" dirty="0" smtClean="0">
                <a:solidFill>
                  <a:srgbClr val="C00000"/>
                </a:solidFill>
                <a:latin typeface="+mn-lt"/>
              </a:rPr>
              <a:t>Module </a:t>
            </a:r>
            <a:r>
              <a:rPr lang="en-US" dirty="0" smtClean="0">
                <a:solidFill>
                  <a:srgbClr val="C00000"/>
                </a:solidFill>
                <a:latin typeface="+mn-lt"/>
              </a:rPr>
              <a:t>Four: </a:t>
            </a:r>
            <a:br>
              <a:rPr lang="en-US" dirty="0" smtClean="0">
                <a:solidFill>
                  <a:srgbClr val="C00000"/>
                </a:solidFill>
                <a:latin typeface="+mn-lt"/>
              </a:rPr>
            </a:br>
            <a:r>
              <a:rPr lang="en-US" dirty="0" smtClean="0">
                <a:solidFill>
                  <a:srgbClr val="C00000"/>
                </a:solidFill>
                <a:latin typeface="+mn-lt"/>
              </a:rPr>
              <a:t>Setting up the Meeting Space</a:t>
            </a:r>
            <a:endParaRPr lang="en-CA" dirty="0" smtClean="0">
              <a:solidFill>
                <a:srgbClr val="C00000"/>
              </a:solidFill>
              <a:latin typeface="+mn-lt"/>
            </a:endParaRPr>
          </a:p>
        </p:txBody>
      </p:sp>
      <p:sp>
        <p:nvSpPr>
          <p:cNvPr id="16387" name="Content Placeholder 3"/>
          <p:cNvSpPr>
            <a:spLocks noGrp="1"/>
          </p:cNvSpPr>
          <p:nvPr>
            <p:ph idx="1"/>
          </p:nvPr>
        </p:nvSpPr>
        <p:spPr>
          <a:xfrm>
            <a:off x="457200" y="2348880"/>
            <a:ext cx="8229600" cy="3777283"/>
          </a:xfrm>
        </p:spPr>
        <p:txBody>
          <a:bodyPr/>
          <a:lstStyle/>
          <a:p>
            <a:pPr algn="just">
              <a:buFont typeface="Arial" charset="0"/>
              <a:buNone/>
            </a:pPr>
            <a:r>
              <a:rPr lang="en-US" dirty="0" smtClean="0"/>
              <a:t/>
            </a:r>
            <a:br>
              <a:rPr lang="en-US" dirty="0" smtClean="0"/>
            </a:br>
            <a:r>
              <a:rPr lang="en-US" dirty="0" smtClean="0"/>
              <a:t>In the last module, you planned for the things you need.  In this module, you are going to put it all together.  Although this may seem like a trivial step, you should not take it for granted. </a:t>
            </a:r>
            <a:endParaRPr lang="en-CA" dirty="0" smtClean="0"/>
          </a:p>
        </p:txBody>
      </p:sp>
      <p:sp>
        <p:nvSpPr>
          <p:cNvPr id="16388" name="Text Placeholder 4"/>
          <p:cNvSpPr>
            <a:spLocks noGrp="1"/>
          </p:cNvSpPr>
          <p:nvPr>
            <p:ph type="body" sz="quarter" idx="4294967295"/>
          </p:nvPr>
        </p:nvSpPr>
        <p:spPr>
          <a:xfrm>
            <a:off x="457200" y="5733256"/>
            <a:ext cx="8229600" cy="1031032"/>
          </a:xfrm>
          <a:ln>
            <a:miter lim="800000"/>
            <a:headEnd/>
            <a:tailEnd/>
          </a:ln>
        </p:spPr>
        <p:txBody>
          <a:bodyPr>
            <a:noAutofit/>
          </a:bodyPr>
          <a:lstStyle/>
          <a:p>
            <a:pPr algn="r">
              <a:lnSpc>
                <a:spcPct val="115000"/>
              </a:lnSpc>
              <a:spcBef>
                <a:spcPts val="0"/>
              </a:spcBef>
              <a:spcAft>
                <a:spcPts val="0"/>
              </a:spcAft>
            </a:pPr>
            <a:r>
              <a:rPr lang="en-US" sz="1400" i="1" dirty="0">
                <a:latin typeface="Cambria"/>
                <a:ea typeface="Times New Roman"/>
                <a:cs typeface="Times New Roman"/>
              </a:rPr>
              <a:t>Good management is the art of making problems so interesting and their solutions so constructive that everyone wants to get to work and deal with them.</a:t>
            </a:r>
            <a:endParaRPr lang="en-US" sz="1400" i="1" dirty="0">
              <a:ea typeface="Times New Roman"/>
              <a:cs typeface="Times New Roman"/>
            </a:endParaRPr>
          </a:p>
          <a:p>
            <a:pPr algn="r">
              <a:lnSpc>
                <a:spcPct val="115000"/>
              </a:lnSpc>
              <a:spcBef>
                <a:spcPts val="0"/>
              </a:spcBef>
              <a:spcAft>
                <a:spcPts val="1000"/>
              </a:spcAft>
            </a:pPr>
            <a:r>
              <a:rPr lang="en-US" sz="1400" i="1" dirty="0">
                <a:latin typeface="Cambria"/>
                <a:ea typeface="Times New Roman"/>
                <a:cs typeface="Times New Roman"/>
              </a:rPr>
              <a:t/>
            </a:r>
            <a:br>
              <a:rPr lang="en-US" sz="1400" i="1" dirty="0">
                <a:latin typeface="Cambria"/>
                <a:ea typeface="Times New Roman"/>
                <a:cs typeface="Times New Roman"/>
              </a:rPr>
            </a:br>
            <a:r>
              <a:rPr lang="en-US" sz="1400" b="1" i="1" dirty="0">
                <a:latin typeface="Cambria"/>
                <a:ea typeface="Times New Roman"/>
                <a:cs typeface="Times New Roman"/>
              </a:rPr>
              <a:t>Paul Hawken</a:t>
            </a:r>
            <a:endParaRPr lang="en-US" sz="1400" b="1" i="1" dirty="0">
              <a:ea typeface="Times New Roman"/>
              <a:cs typeface="Times New Roman"/>
            </a:endParaRPr>
          </a:p>
          <a:p>
            <a:pPr algn="r"/>
            <a:endParaRPr lang="en-CA" sz="1400" i="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The Basic </a:t>
            </a:r>
            <a:r>
              <a:rPr lang="en-US" dirty="0" smtClean="0">
                <a:latin typeface="+mn-lt"/>
              </a:rPr>
              <a:t>Essentials</a:t>
            </a:r>
            <a:endParaRPr lang="en-US" dirty="0">
              <a:latin typeface="+mn-lt"/>
            </a:endParaRPr>
          </a:p>
        </p:txBody>
      </p:sp>
      <p:sp>
        <p:nvSpPr>
          <p:cNvPr id="3" name="Content Placeholder 2"/>
          <p:cNvSpPr>
            <a:spLocks noGrp="1"/>
          </p:cNvSpPr>
          <p:nvPr>
            <p:ph idx="1"/>
          </p:nvPr>
        </p:nvSpPr>
        <p:spPr>
          <a:xfrm>
            <a:off x="1115616" y="1600200"/>
            <a:ext cx="7571184" cy="4525963"/>
          </a:xfrm>
        </p:spPr>
        <p:txBody>
          <a:bodyPr/>
          <a:lstStyle/>
          <a:p>
            <a:pPr marL="457200" indent="-457200">
              <a:buFont typeface="Arial" panose="020B0604020202020204" pitchFamily="34" charset="0"/>
              <a:buChar char="•"/>
            </a:pPr>
            <a:r>
              <a:rPr lang="en-US" dirty="0"/>
              <a:t>Tables</a:t>
            </a:r>
          </a:p>
          <a:p>
            <a:pPr marL="457200" indent="-457200">
              <a:buFont typeface="Arial" panose="020B0604020202020204" pitchFamily="34" charset="0"/>
              <a:buChar char="•"/>
            </a:pPr>
            <a:r>
              <a:rPr lang="en-US" dirty="0"/>
              <a:t>Power</a:t>
            </a:r>
          </a:p>
          <a:p>
            <a:pPr marL="457200" indent="-457200">
              <a:buFont typeface="Arial" panose="020B0604020202020204" pitchFamily="34" charset="0"/>
              <a:buChar char="•"/>
            </a:pPr>
            <a:r>
              <a:rPr lang="en-US" dirty="0"/>
              <a:t>A/V setup</a:t>
            </a:r>
          </a:p>
          <a:p>
            <a:pPr marL="457200" indent="-457200">
              <a:buFont typeface="Arial" panose="020B0604020202020204" pitchFamily="34" charset="0"/>
              <a:buChar char="•"/>
            </a:pPr>
            <a:r>
              <a:rPr lang="en-US" dirty="0"/>
              <a:t>Projector</a:t>
            </a:r>
          </a:p>
          <a:p>
            <a:pPr marL="457200" indent="-457200">
              <a:buFont typeface="Arial" panose="020B0604020202020204" pitchFamily="34" charset="0"/>
              <a:buChar char="•"/>
            </a:pPr>
            <a:r>
              <a:rPr lang="en-US" dirty="0"/>
              <a:t>Whiteboard</a:t>
            </a:r>
          </a:p>
          <a:p>
            <a:pPr marL="457200" indent="-457200">
              <a:buFont typeface="Arial" panose="020B0604020202020204" pitchFamily="34" charset="0"/>
              <a:buChar char="•"/>
            </a:pPr>
            <a:r>
              <a:rPr lang="en-US" dirty="0"/>
              <a:t>Water</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924944"/>
            <a:ext cx="228600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6129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latin typeface="+mn-lt"/>
              </a:rPr>
              <a:t>Workshop Objectives</a:t>
            </a:r>
          </a:p>
        </p:txBody>
      </p:sp>
      <p:sp>
        <p:nvSpPr>
          <p:cNvPr id="2" name="Content Placeholder 1"/>
          <p:cNvSpPr>
            <a:spLocks noGrp="1"/>
          </p:cNvSpPr>
          <p:nvPr>
            <p:ph idx="1"/>
          </p:nvPr>
        </p:nvSpPr>
        <p:spPr>
          <a:xfrm>
            <a:off x="457200" y="1844824"/>
            <a:ext cx="8229600" cy="4281339"/>
          </a:xfrm>
        </p:spPr>
        <p:txBody>
          <a:bodyPr/>
          <a:lstStyle/>
          <a:p>
            <a:pPr marL="457200" indent="-457200">
              <a:buFont typeface="Arial" panose="020B0604020202020204" pitchFamily="34" charset="0"/>
              <a:buChar char="•"/>
            </a:pPr>
            <a:r>
              <a:rPr lang="en-US" dirty="0"/>
              <a:t>Planning and Preparing</a:t>
            </a:r>
          </a:p>
          <a:p>
            <a:pPr marL="457200" indent="-457200">
              <a:buFont typeface="Arial" panose="020B0604020202020204" pitchFamily="34" charset="0"/>
              <a:buChar char="•"/>
            </a:pPr>
            <a:r>
              <a:rPr lang="en-US" dirty="0"/>
              <a:t>Create an agenda</a:t>
            </a:r>
          </a:p>
          <a:p>
            <a:pPr marL="457200" indent="-457200">
              <a:buFont typeface="Arial" panose="020B0604020202020204" pitchFamily="34" charset="0"/>
              <a:buChar char="•"/>
            </a:pPr>
            <a:r>
              <a:rPr lang="en-US" dirty="0"/>
              <a:t>Deal with disruptions </a:t>
            </a:r>
          </a:p>
          <a:p>
            <a:pPr marL="457200" indent="-457200">
              <a:buFont typeface="Arial" panose="020B0604020202020204" pitchFamily="34" charset="0"/>
              <a:buChar char="•"/>
            </a:pPr>
            <a:r>
              <a:rPr lang="en-US" dirty="0"/>
              <a:t>Take minutes </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240" y="3643965"/>
            <a:ext cx="2971428" cy="267936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dirty="0" smtClean="0">
                <a:latin typeface="+mn-lt"/>
              </a:rPr>
              <a:t>The Extra Touches</a:t>
            </a:r>
            <a:endParaRPr lang="en-CA" dirty="0" smtClean="0">
              <a:latin typeface="+mn-lt"/>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Name tents</a:t>
            </a:r>
          </a:p>
          <a:p>
            <a:pPr marL="457200" indent="-457200">
              <a:buFont typeface="Arial" panose="020B0604020202020204" pitchFamily="34" charset="0"/>
              <a:buChar char="•"/>
            </a:pPr>
            <a:r>
              <a:rPr lang="en-US" dirty="0"/>
              <a:t>Welcoming message</a:t>
            </a:r>
          </a:p>
          <a:p>
            <a:pPr marL="457200" indent="-457200">
              <a:buFont typeface="Arial" panose="020B0604020202020204" pitchFamily="34" charset="0"/>
              <a:buChar char="•"/>
            </a:pPr>
            <a:r>
              <a:rPr lang="en-US" dirty="0"/>
              <a:t>Keepsake</a:t>
            </a:r>
          </a:p>
          <a:p>
            <a:pPr marL="457200" indent="-457200">
              <a:buFont typeface="Arial" panose="020B0604020202020204" pitchFamily="34" charset="0"/>
              <a:buChar char="•"/>
            </a:pPr>
            <a:r>
              <a:rPr lang="en-US" dirty="0"/>
              <a:t>Signage and visual aids</a:t>
            </a:r>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844" y="4047396"/>
            <a:ext cx="4009628" cy="280005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latin typeface="+mn-lt"/>
              </a:rPr>
              <a:t>Choosing a Physical Arrangement</a:t>
            </a:r>
            <a:endParaRPr lang="en-CA" dirty="0" smtClean="0">
              <a:latin typeface="+mn-lt"/>
            </a:endParaRPr>
          </a:p>
        </p:txBody>
      </p:sp>
      <p:sp>
        <p:nvSpPr>
          <p:cNvPr id="6" name="Content Placeholder 5"/>
          <p:cNvSpPr>
            <a:spLocks noGrp="1"/>
          </p:cNvSpPr>
          <p:nvPr>
            <p:ph idx="1"/>
          </p:nvPr>
        </p:nvSpPr>
        <p:spPr>
          <a:xfrm>
            <a:off x="457200" y="1556792"/>
            <a:ext cx="8229600" cy="4425355"/>
          </a:xfrm>
        </p:spPr>
        <p:txBody>
          <a:bodyPr/>
          <a:lstStyle/>
          <a:p>
            <a:pPr marL="457200" indent="-457200">
              <a:buFont typeface="Arial" panose="020B0604020202020204" pitchFamily="34" charset="0"/>
              <a:buChar char="•"/>
            </a:pPr>
            <a:r>
              <a:rPr lang="en-US" dirty="0"/>
              <a:t>Conference style seating</a:t>
            </a:r>
          </a:p>
          <a:p>
            <a:pPr marL="457200" indent="-457200">
              <a:buFont typeface="Arial" panose="020B0604020202020204" pitchFamily="34" charset="0"/>
              <a:buChar char="•"/>
            </a:pPr>
            <a:r>
              <a:rPr lang="en-US" dirty="0"/>
              <a:t>U-shape seating</a:t>
            </a:r>
          </a:p>
          <a:p>
            <a:pPr marL="457200" indent="-457200">
              <a:buFont typeface="Arial" panose="020B0604020202020204" pitchFamily="34" charset="0"/>
              <a:buChar char="•"/>
            </a:pPr>
            <a:r>
              <a:rPr lang="en-US" dirty="0"/>
              <a:t>T-Shape seating</a:t>
            </a:r>
          </a:p>
          <a:p>
            <a:pPr marL="457200" indent="-457200">
              <a:buFont typeface="Arial" panose="020B0604020202020204" pitchFamily="34" charset="0"/>
              <a:buChar char="•"/>
            </a:pPr>
            <a:r>
              <a:rPr lang="en-US" dirty="0"/>
              <a:t>Classroom style seating</a:t>
            </a:r>
            <a:endParaRPr lang="en-CA"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931626"/>
            <a:ext cx="3748472" cy="24967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Four: </a:t>
            </a:r>
            <a:r>
              <a:rPr lang="en-US" noProof="0" dirty="0">
                <a:latin typeface="+mn-lt"/>
              </a:rPr>
              <a:t>Review Questions</a:t>
            </a:r>
            <a:endParaRPr lang="en-US" noProof="0"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fontScale="70000" lnSpcReduction="20000"/>
          </a:bodyPr>
          <a:lstStyle/>
          <a:p>
            <a:pPr marL="342900" marR="0" lvl="0" indent="-342900">
              <a:lnSpc>
                <a:spcPct val="115000"/>
              </a:lnSpc>
              <a:spcBef>
                <a:spcPts val="0"/>
              </a:spcBef>
              <a:spcAft>
                <a:spcPts val="1000"/>
              </a:spcAft>
              <a:buFont typeface="+mj-lt"/>
              <a:buAutoNum type="arabicParenR"/>
            </a:pPr>
            <a:r>
              <a:rPr lang="en-US" dirty="0" smtClean="0">
                <a:ea typeface="Times New Roman"/>
                <a:cs typeface="Times New Roman"/>
              </a:rPr>
              <a:t>Generally </a:t>
            </a:r>
            <a:r>
              <a:rPr lang="en-US" dirty="0">
                <a:ea typeface="Times New Roman"/>
                <a:cs typeface="Times New Roman"/>
              </a:rPr>
              <a:t>the meeting space is a trivial issue and not really important.</a:t>
            </a:r>
          </a:p>
          <a:p>
            <a:pPr marL="979488" indent="-514350">
              <a:lnSpc>
                <a:spcPct val="115000"/>
              </a:lnSpc>
              <a:spcBef>
                <a:spcPts val="0"/>
              </a:spcBef>
              <a:spcAft>
                <a:spcPts val="1000"/>
              </a:spcAft>
              <a:buFont typeface="+mj-lt"/>
              <a:buAutoNum type="alphaLcParenR"/>
            </a:pPr>
            <a:r>
              <a:rPr lang="en-US" sz="3100" dirty="0" smtClean="0">
                <a:ea typeface="Times New Roman"/>
                <a:cs typeface="Arial"/>
              </a:rPr>
              <a:t>True</a:t>
            </a:r>
            <a:endParaRPr lang="en-US" sz="3100" dirty="0">
              <a:ea typeface="Times New Roman"/>
              <a:cs typeface="Arial"/>
            </a:endParaRPr>
          </a:p>
          <a:p>
            <a:pPr marL="979488" indent="-514350">
              <a:lnSpc>
                <a:spcPct val="115000"/>
              </a:lnSpc>
              <a:spcBef>
                <a:spcPts val="0"/>
              </a:spcBef>
              <a:spcAft>
                <a:spcPts val="1000"/>
              </a:spcAft>
              <a:buFont typeface="+mj-lt"/>
              <a:buAutoNum type="alphaLcParenR"/>
            </a:pPr>
            <a:r>
              <a:rPr lang="en-US" sz="3100" dirty="0" smtClean="0">
                <a:ea typeface="Times New Roman"/>
                <a:cs typeface="Arial"/>
              </a:rPr>
              <a:t>False</a:t>
            </a:r>
            <a:endParaRPr lang="en-US" sz="3100" dirty="0">
              <a:ea typeface="Times New Roman"/>
              <a:cs typeface="Arial"/>
            </a:endParaRPr>
          </a:p>
          <a:p>
            <a:pPr marL="514350" marR="0" lvl="0" indent="-514350">
              <a:lnSpc>
                <a:spcPct val="115000"/>
              </a:lnSpc>
              <a:spcBef>
                <a:spcPts val="0"/>
              </a:spcBef>
              <a:spcAft>
                <a:spcPts val="1000"/>
              </a:spcAft>
              <a:buFont typeface="+mj-lt"/>
              <a:buAutoNum type="arabicParenR" startAt="2"/>
            </a:pPr>
            <a:endParaRPr lang="en-US" dirty="0" smtClean="0">
              <a:ea typeface="Times New Roman"/>
              <a:cs typeface="Times New Roman"/>
            </a:endParaRPr>
          </a:p>
          <a:p>
            <a:pPr marL="514350" marR="0" lvl="0" indent="-514350">
              <a:lnSpc>
                <a:spcPct val="115000"/>
              </a:lnSpc>
              <a:spcBef>
                <a:spcPts val="0"/>
              </a:spcBef>
              <a:spcAft>
                <a:spcPts val="1000"/>
              </a:spcAft>
              <a:buFont typeface="+mj-lt"/>
              <a:buAutoNum type="arabicParenR" startAt="2"/>
            </a:pPr>
            <a:r>
              <a:rPr lang="en-US" dirty="0" smtClean="0">
                <a:ea typeface="Times New Roman"/>
                <a:cs typeface="Times New Roman"/>
              </a:rPr>
              <a:t>Which </a:t>
            </a:r>
            <a:r>
              <a:rPr lang="en-US" dirty="0">
                <a:ea typeface="Times New Roman"/>
                <a:cs typeface="Times New Roman"/>
              </a:rPr>
              <a:t>is an import item to consider when deciding on a meeting space?</a:t>
            </a:r>
          </a:p>
          <a:p>
            <a:pPr marL="971550" lvl="1" indent="-514350">
              <a:lnSpc>
                <a:spcPct val="115000"/>
              </a:lnSpc>
              <a:spcBef>
                <a:spcPts val="0"/>
              </a:spcBef>
              <a:spcAft>
                <a:spcPts val="1000"/>
              </a:spcAft>
              <a:buFont typeface="+mj-lt"/>
              <a:buAutoNum type="alphaLcParenR"/>
            </a:pPr>
            <a:r>
              <a:rPr lang="en-US" dirty="0" smtClean="0">
                <a:ea typeface="Times New Roman"/>
                <a:cs typeface="Times New Roman"/>
              </a:rPr>
              <a:t>Sufficient </a:t>
            </a:r>
            <a:r>
              <a:rPr lang="en-US" dirty="0">
                <a:ea typeface="Times New Roman"/>
                <a:cs typeface="Times New Roman"/>
              </a:rPr>
              <a:t>number of tables and chairs</a:t>
            </a:r>
          </a:p>
          <a:p>
            <a:pPr marL="971550" lvl="1" indent="-514350">
              <a:lnSpc>
                <a:spcPct val="115000"/>
              </a:lnSpc>
              <a:spcBef>
                <a:spcPts val="0"/>
              </a:spcBef>
              <a:spcAft>
                <a:spcPts val="1000"/>
              </a:spcAft>
              <a:buFont typeface="+mj-lt"/>
              <a:buAutoNum type="alphaLcParenR"/>
            </a:pPr>
            <a:r>
              <a:rPr lang="en-US" dirty="0" smtClean="0">
                <a:ea typeface="Times New Roman"/>
                <a:cs typeface="Times New Roman"/>
              </a:rPr>
              <a:t>Audio </a:t>
            </a:r>
            <a:r>
              <a:rPr lang="en-US" dirty="0">
                <a:ea typeface="Times New Roman"/>
                <a:cs typeface="Times New Roman"/>
              </a:rPr>
              <a:t>and visual set up</a:t>
            </a:r>
          </a:p>
          <a:p>
            <a:pPr marL="971550" lvl="1" indent="-514350">
              <a:lnSpc>
                <a:spcPct val="115000"/>
              </a:lnSpc>
              <a:spcBef>
                <a:spcPts val="0"/>
              </a:spcBef>
              <a:spcAft>
                <a:spcPts val="1000"/>
              </a:spcAft>
              <a:buFont typeface="+mj-lt"/>
              <a:buAutoNum type="alphaLcParenR"/>
            </a:pPr>
            <a:r>
              <a:rPr lang="en-US" dirty="0" smtClean="0">
                <a:ea typeface="Times New Roman"/>
                <a:cs typeface="Times New Roman"/>
              </a:rPr>
              <a:t>Whiteboard </a:t>
            </a:r>
            <a:r>
              <a:rPr lang="en-US" dirty="0">
                <a:ea typeface="Times New Roman"/>
                <a:cs typeface="Times New Roman"/>
              </a:rPr>
              <a:t>with markers and eraser</a:t>
            </a:r>
          </a:p>
          <a:p>
            <a:pPr marL="971550" lvl="1" indent="-514350">
              <a:lnSpc>
                <a:spcPct val="115000"/>
              </a:lnSpc>
              <a:spcBef>
                <a:spcPts val="0"/>
              </a:spcBef>
              <a:spcAft>
                <a:spcPts val="1000"/>
              </a:spcAft>
              <a:buFont typeface="+mj-lt"/>
              <a:buAutoNum type="alphaLcParenR"/>
            </a:pPr>
            <a:r>
              <a:rPr lang="en-US" dirty="0" smtClean="0">
                <a:ea typeface="Times New Roman"/>
                <a:cs typeface="Times New Roman"/>
              </a:rPr>
              <a:t>All </a:t>
            </a:r>
            <a:r>
              <a:rPr lang="en-US" dirty="0">
                <a:ea typeface="Times New Roman"/>
                <a:cs typeface="Times New Roman"/>
              </a:rPr>
              <a:t>of the above</a:t>
            </a:r>
          </a:p>
          <a:p>
            <a:endParaRPr lang="en-US" dirty="0" smtClean="0"/>
          </a:p>
        </p:txBody>
      </p:sp>
    </p:spTree>
    <p:extLst>
      <p:ext uri="{BB962C8B-B14F-4D97-AF65-F5344CB8AC3E}">
        <p14:creationId xmlns:p14="http://schemas.microsoft.com/office/powerpoint/2010/main" val="2381709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Four: </a:t>
            </a:r>
            <a:r>
              <a:rPr lang="en-US" noProof="0" dirty="0">
                <a:latin typeface="+mn-lt"/>
              </a:rPr>
              <a:t>Review Questions</a:t>
            </a:r>
            <a:endParaRPr lang="en-US" noProof="0"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fontScale="70000" lnSpcReduction="20000"/>
          </a:bodyPr>
          <a:lstStyle/>
          <a:p>
            <a:pPr marL="338138" marR="0" lvl="0" indent="-338138">
              <a:lnSpc>
                <a:spcPct val="115000"/>
              </a:lnSpc>
              <a:spcBef>
                <a:spcPts val="0"/>
              </a:spcBef>
              <a:spcAft>
                <a:spcPts val="1000"/>
              </a:spcAft>
              <a:buFont typeface="+mj-lt"/>
              <a:buAutoNum type="arabicParenR" startAt="3"/>
            </a:pPr>
            <a:r>
              <a:rPr lang="en-US" dirty="0" smtClean="0">
                <a:ea typeface="Times New Roman"/>
                <a:cs typeface="Times New Roman"/>
              </a:rPr>
              <a:t>Getting </a:t>
            </a:r>
            <a:r>
              <a:rPr lang="en-US" dirty="0">
                <a:ea typeface="Times New Roman"/>
                <a:cs typeface="Times New Roman"/>
              </a:rPr>
              <a:t>caught setting up the room can give what type of impression?</a:t>
            </a:r>
          </a:p>
          <a:p>
            <a:pPr marL="971550" marR="0" lvl="0" indent="-514350">
              <a:lnSpc>
                <a:spcPct val="120000"/>
              </a:lnSpc>
              <a:spcBef>
                <a:spcPts val="0"/>
              </a:spcBef>
              <a:spcAft>
                <a:spcPts val="0"/>
              </a:spcAft>
              <a:buFont typeface="+mj-lt"/>
              <a:buAutoNum type="alphaLcParenR"/>
            </a:pPr>
            <a:r>
              <a:rPr lang="en-US" dirty="0" smtClean="0">
                <a:ea typeface="Times New Roman"/>
                <a:cs typeface="Times New Roman"/>
              </a:rPr>
              <a:t>Deadlines </a:t>
            </a:r>
            <a:r>
              <a:rPr lang="en-US" dirty="0">
                <a:ea typeface="Times New Roman"/>
                <a:cs typeface="Times New Roman"/>
              </a:rPr>
              <a:t>are useless</a:t>
            </a:r>
          </a:p>
          <a:p>
            <a:pPr marL="971550" marR="0" lvl="0" indent="-514350">
              <a:lnSpc>
                <a:spcPct val="120000"/>
              </a:lnSpc>
              <a:spcBef>
                <a:spcPts val="0"/>
              </a:spcBef>
              <a:spcAft>
                <a:spcPts val="0"/>
              </a:spcAft>
              <a:buFont typeface="+mj-lt"/>
              <a:buAutoNum type="alphaLcParenR"/>
            </a:pPr>
            <a:r>
              <a:rPr lang="en-US" dirty="0" smtClean="0">
                <a:ea typeface="Times New Roman"/>
                <a:cs typeface="Times New Roman"/>
              </a:rPr>
              <a:t>You </a:t>
            </a:r>
            <a:r>
              <a:rPr lang="en-US" dirty="0">
                <a:ea typeface="Times New Roman"/>
                <a:cs typeface="Times New Roman"/>
              </a:rPr>
              <a:t>are prepared</a:t>
            </a:r>
          </a:p>
          <a:p>
            <a:pPr marL="971550" marR="0" lvl="0" indent="-514350">
              <a:lnSpc>
                <a:spcPct val="120000"/>
              </a:lnSpc>
              <a:spcBef>
                <a:spcPts val="0"/>
              </a:spcBef>
              <a:spcAft>
                <a:spcPts val="0"/>
              </a:spcAft>
              <a:buFont typeface="+mj-lt"/>
              <a:buAutoNum type="alphaLcParenR"/>
            </a:pPr>
            <a:r>
              <a:rPr lang="en-US" dirty="0" smtClean="0">
                <a:ea typeface="Times New Roman"/>
                <a:cs typeface="Times New Roman"/>
              </a:rPr>
              <a:t>You </a:t>
            </a:r>
            <a:r>
              <a:rPr lang="en-US" dirty="0">
                <a:ea typeface="Times New Roman"/>
                <a:cs typeface="Times New Roman"/>
              </a:rPr>
              <a:t>are unprepared</a:t>
            </a:r>
          </a:p>
          <a:p>
            <a:pPr marL="971550" marR="0" lvl="0" indent="-514350">
              <a:lnSpc>
                <a:spcPct val="120000"/>
              </a:lnSpc>
              <a:spcBef>
                <a:spcPts val="0"/>
              </a:spcBef>
              <a:spcAft>
                <a:spcPts val="0"/>
              </a:spcAft>
              <a:buFont typeface="+mj-lt"/>
              <a:buAutoNum type="alphaLcParenR"/>
            </a:pPr>
            <a:r>
              <a:rPr lang="en-US" dirty="0" smtClean="0">
                <a:ea typeface="Times New Roman"/>
                <a:cs typeface="Times New Roman"/>
              </a:rPr>
              <a:t>You </a:t>
            </a:r>
            <a:r>
              <a:rPr lang="en-US" dirty="0">
                <a:ea typeface="Times New Roman"/>
                <a:cs typeface="Times New Roman"/>
              </a:rPr>
              <a:t>are just in </a:t>
            </a:r>
            <a:r>
              <a:rPr lang="en-US" dirty="0" smtClean="0">
                <a:ea typeface="Times New Roman"/>
                <a:cs typeface="Times New Roman"/>
              </a:rPr>
              <a:t>time</a:t>
            </a:r>
          </a:p>
          <a:p>
            <a:pPr marL="971550" marR="0" lvl="0" indent="-514350">
              <a:lnSpc>
                <a:spcPct val="120000"/>
              </a:lnSpc>
              <a:spcBef>
                <a:spcPts val="0"/>
              </a:spcBef>
              <a:spcAft>
                <a:spcPts val="0"/>
              </a:spcAft>
              <a:buFont typeface="+mj-lt"/>
              <a:buAutoNum type="alphaLcParenR"/>
            </a:pPr>
            <a:endParaRPr lang="en-US" dirty="0">
              <a:ea typeface="Times New Roman"/>
              <a:cs typeface="Times New Roman"/>
            </a:endParaRPr>
          </a:p>
          <a:p>
            <a:pPr marL="338138" marR="0" lvl="0" indent="-338138">
              <a:lnSpc>
                <a:spcPct val="115000"/>
              </a:lnSpc>
              <a:spcBef>
                <a:spcPts val="0"/>
              </a:spcBef>
              <a:spcAft>
                <a:spcPts val="1000"/>
              </a:spcAft>
              <a:buFont typeface="+mj-lt"/>
              <a:buAutoNum type="arabicParenR" startAt="4"/>
            </a:pPr>
            <a:r>
              <a:rPr lang="en-US" dirty="0" smtClean="0">
                <a:ea typeface="Times New Roman"/>
                <a:cs typeface="Times New Roman"/>
              </a:rPr>
              <a:t>What </a:t>
            </a:r>
            <a:r>
              <a:rPr lang="en-US" dirty="0">
                <a:ea typeface="Times New Roman"/>
                <a:cs typeface="Times New Roman"/>
              </a:rPr>
              <a:t>would not be considered a nice extra touch to add to a meeting?</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Expensive </a:t>
            </a:r>
            <a:r>
              <a:rPr lang="en-US" dirty="0">
                <a:ea typeface="Times New Roman"/>
                <a:cs typeface="Times New Roman"/>
              </a:rPr>
              <a:t>party favors for a budget cutting meeting</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Folder </a:t>
            </a:r>
            <a:r>
              <a:rPr lang="en-US" dirty="0">
                <a:ea typeface="Times New Roman"/>
                <a:cs typeface="Times New Roman"/>
              </a:rPr>
              <a:t>with all meeting materials inside</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Candy </a:t>
            </a:r>
            <a:r>
              <a:rPr lang="en-US" dirty="0">
                <a:ea typeface="Times New Roman"/>
                <a:cs typeface="Times New Roman"/>
              </a:rPr>
              <a:t>or mints at the tables</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Coat </a:t>
            </a:r>
            <a:r>
              <a:rPr lang="en-US" dirty="0">
                <a:ea typeface="Times New Roman"/>
                <a:cs typeface="Times New Roman"/>
              </a:rPr>
              <a:t>rack during winter months</a:t>
            </a:r>
          </a:p>
          <a:p>
            <a:endParaRPr lang="en-US" dirty="0" smtClean="0"/>
          </a:p>
        </p:txBody>
      </p:sp>
    </p:spTree>
    <p:extLst>
      <p:ext uri="{BB962C8B-B14F-4D97-AF65-F5344CB8AC3E}">
        <p14:creationId xmlns:p14="http://schemas.microsoft.com/office/powerpoint/2010/main" val="1968003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Four: </a:t>
            </a:r>
            <a:r>
              <a:rPr lang="en-US" noProof="0" dirty="0">
                <a:latin typeface="+mn-lt"/>
              </a:rPr>
              <a:t>Review Questions</a:t>
            </a:r>
            <a:endParaRPr lang="en-US" noProof="0"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fontScale="70000" lnSpcReduction="20000"/>
          </a:bodyPr>
          <a:lstStyle/>
          <a:p>
            <a:pPr marL="338138" marR="0" lvl="0" indent="-338138">
              <a:lnSpc>
                <a:spcPct val="115000"/>
              </a:lnSpc>
              <a:spcBef>
                <a:spcPts val="0"/>
              </a:spcBef>
              <a:spcAft>
                <a:spcPts val="1000"/>
              </a:spcAft>
              <a:buFont typeface="+mj-lt"/>
              <a:buAutoNum type="arabicParenR" startAt="5"/>
            </a:pPr>
            <a:r>
              <a:rPr lang="en-US" dirty="0" smtClean="0">
                <a:ea typeface="Times New Roman"/>
                <a:cs typeface="Times New Roman"/>
              </a:rPr>
              <a:t>Which </a:t>
            </a:r>
            <a:r>
              <a:rPr lang="en-US" dirty="0">
                <a:ea typeface="Times New Roman"/>
                <a:cs typeface="Times New Roman"/>
              </a:rPr>
              <a:t>extra touch can make your meeting more effective by creating a personalized environment?</a:t>
            </a:r>
          </a:p>
          <a:p>
            <a:pPr marL="976313" marR="0" lvl="0" indent="-519113">
              <a:lnSpc>
                <a:spcPct val="115000"/>
              </a:lnSpc>
              <a:spcBef>
                <a:spcPts val="0"/>
              </a:spcBef>
              <a:spcAft>
                <a:spcPts val="0"/>
              </a:spcAft>
              <a:buFont typeface="+mj-lt"/>
              <a:buAutoNum type="alphaLcParenR"/>
            </a:pPr>
            <a:r>
              <a:rPr lang="en-US" dirty="0" smtClean="0">
                <a:ea typeface="Times New Roman"/>
                <a:cs typeface="Times New Roman"/>
              </a:rPr>
              <a:t>Name </a:t>
            </a:r>
            <a:r>
              <a:rPr lang="en-US" dirty="0">
                <a:ea typeface="Times New Roman"/>
                <a:cs typeface="Times New Roman"/>
              </a:rPr>
              <a:t>tents already printed and set up on the tables</a:t>
            </a:r>
          </a:p>
          <a:p>
            <a:pPr marL="976313" marR="0" lvl="0" indent="-519113">
              <a:lnSpc>
                <a:spcPct val="115000"/>
              </a:lnSpc>
              <a:spcBef>
                <a:spcPts val="0"/>
              </a:spcBef>
              <a:spcAft>
                <a:spcPts val="0"/>
              </a:spcAft>
              <a:buFont typeface="+mj-lt"/>
              <a:buAutoNum type="alphaLcParenR"/>
            </a:pPr>
            <a:r>
              <a:rPr lang="en-US" dirty="0" smtClean="0">
                <a:ea typeface="Times New Roman"/>
                <a:cs typeface="Times New Roman"/>
              </a:rPr>
              <a:t>Keepsake </a:t>
            </a:r>
            <a:r>
              <a:rPr lang="en-US" dirty="0">
                <a:ea typeface="Times New Roman"/>
                <a:cs typeface="Times New Roman"/>
              </a:rPr>
              <a:t>or logo item</a:t>
            </a:r>
          </a:p>
          <a:p>
            <a:pPr marL="976313" marR="0" lvl="0" indent="-519113">
              <a:lnSpc>
                <a:spcPct val="115000"/>
              </a:lnSpc>
              <a:spcBef>
                <a:spcPts val="0"/>
              </a:spcBef>
              <a:spcAft>
                <a:spcPts val="0"/>
              </a:spcAft>
              <a:buFont typeface="+mj-lt"/>
              <a:buAutoNum type="alphaLcParenR"/>
            </a:pPr>
            <a:r>
              <a:rPr lang="en-US" dirty="0" smtClean="0">
                <a:ea typeface="Times New Roman"/>
                <a:cs typeface="Times New Roman"/>
              </a:rPr>
              <a:t>Projector </a:t>
            </a:r>
            <a:r>
              <a:rPr lang="en-US" dirty="0">
                <a:ea typeface="Times New Roman"/>
                <a:cs typeface="Times New Roman"/>
              </a:rPr>
              <a:t>on with a welcome message</a:t>
            </a:r>
          </a:p>
          <a:p>
            <a:pPr marL="976313" marR="0" lvl="0" indent="-519113">
              <a:lnSpc>
                <a:spcPct val="115000"/>
              </a:lnSpc>
              <a:spcBef>
                <a:spcPts val="0"/>
              </a:spcBef>
              <a:spcAft>
                <a:spcPts val="0"/>
              </a:spcAft>
              <a:buFont typeface="+mj-lt"/>
              <a:buAutoNum type="alphaLcParenR"/>
            </a:pPr>
            <a:r>
              <a:rPr lang="en-US" dirty="0" smtClean="0">
                <a:ea typeface="Times New Roman"/>
                <a:cs typeface="Times New Roman"/>
              </a:rPr>
              <a:t>All </a:t>
            </a:r>
            <a:r>
              <a:rPr lang="en-US" dirty="0">
                <a:ea typeface="Times New Roman"/>
                <a:cs typeface="Times New Roman"/>
              </a:rPr>
              <a:t>of the </a:t>
            </a:r>
            <a:r>
              <a:rPr lang="en-US" dirty="0" smtClean="0">
                <a:ea typeface="Times New Roman"/>
                <a:cs typeface="Times New Roman"/>
              </a:rPr>
              <a:t>above</a:t>
            </a:r>
          </a:p>
          <a:p>
            <a:pPr marL="338138" marR="0" lvl="0" indent="-338138">
              <a:lnSpc>
                <a:spcPct val="115000"/>
              </a:lnSpc>
              <a:spcBef>
                <a:spcPts val="0"/>
              </a:spcBef>
              <a:spcAft>
                <a:spcPts val="1000"/>
              </a:spcAft>
              <a:buFont typeface="+mj-lt"/>
              <a:buAutoNum type="arabicParenR" startAt="5"/>
            </a:pPr>
            <a:endParaRPr lang="en-US" dirty="0">
              <a:ea typeface="Times New Roman"/>
              <a:cs typeface="Times New Roman"/>
            </a:endParaRPr>
          </a:p>
          <a:p>
            <a:pPr marL="338138" marR="0" lvl="0" indent="-338138">
              <a:lnSpc>
                <a:spcPct val="115000"/>
              </a:lnSpc>
              <a:spcBef>
                <a:spcPts val="0"/>
              </a:spcBef>
              <a:spcAft>
                <a:spcPts val="1000"/>
              </a:spcAft>
              <a:buFont typeface="+mj-lt"/>
              <a:buAutoNum type="arabicParenR" startAt="6"/>
            </a:pPr>
            <a:r>
              <a:rPr lang="en-US" dirty="0" smtClean="0">
                <a:ea typeface="Times New Roman"/>
                <a:cs typeface="Times New Roman"/>
              </a:rPr>
              <a:t>Which </a:t>
            </a:r>
            <a:r>
              <a:rPr lang="en-US" dirty="0">
                <a:ea typeface="Times New Roman"/>
                <a:cs typeface="Times New Roman"/>
              </a:rPr>
              <a:t>seating setup would best suit a meeting where face to face interactions were wanted?</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Z </a:t>
            </a:r>
            <a:r>
              <a:rPr lang="en-US" dirty="0">
                <a:ea typeface="Times New Roman"/>
                <a:cs typeface="Times New Roman"/>
              </a:rPr>
              <a:t>shape</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T </a:t>
            </a:r>
            <a:r>
              <a:rPr lang="en-US" dirty="0">
                <a:ea typeface="Times New Roman"/>
                <a:cs typeface="Times New Roman"/>
              </a:rPr>
              <a:t>shape</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U </a:t>
            </a:r>
            <a:r>
              <a:rPr lang="en-US" dirty="0">
                <a:ea typeface="Times New Roman"/>
                <a:cs typeface="Times New Roman"/>
              </a:rPr>
              <a:t>shape</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T </a:t>
            </a:r>
            <a:r>
              <a:rPr lang="en-US" dirty="0">
                <a:ea typeface="Times New Roman"/>
                <a:cs typeface="Times New Roman"/>
              </a:rPr>
              <a:t>and U shape</a:t>
            </a:r>
          </a:p>
        </p:txBody>
      </p:sp>
    </p:spTree>
    <p:extLst>
      <p:ext uri="{BB962C8B-B14F-4D97-AF65-F5344CB8AC3E}">
        <p14:creationId xmlns:p14="http://schemas.microsoft.com/office/powerpoint/2010/main" val="112643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Four: </a:t>
            </a:r>
            <a:r>
              <a:rPr lang="en-US" noProof="0" dirty="0">
                <a:latin typeface="+mn-lt"/>
              </a:rPr>
              <a:t>Review Questions</a:t>
            </a:r>
            <a:endParaRPr lang="en-US" noProof="0"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a:bodyPr>
          <a:lstStyle/>
          <a:p>
            <a:pPr marL="514350" indent="-514350">
              <a:lnSpc>
                <a:spcPct val="105000"/>
              </a:lnSpc>
              <a:spcBef>
                <a:spcPts val="0"/>
              </a:spcBef>
              <a:spcAft>
                <a:spcPts val="1000"/>
              </a:spcAft>
              <a:buFont typeface="+mj-lt"/>
              <a:buAutoNum type="arabicParenR" startAt="7"/>
            </a:pPr>
            <a:r>
              <a:rPr lang="en-US" sz="2000" dirty="0">
                <a:ea typeface="Times New Roman"/>
                <a:cs typeface="Times New Roman"/>
              </a:rPr>
              <a:t>Which is not a basic seating setup?</a:t>
            </a:r>
          </a:p>
          <a:p>
            <a:pPr marL="971550" lvl="0" indent="-514350">
              <a:buFont typeface="+mj-lt"/>
              <a:buAutoNum type="alphaLcParenR"/>
            </a:pPr>
            <a:r>
              <a:rPr lang="en-US" sz="2000" dirty="0"/>
              <a:t>Z shape</a:t>
            </a:r>
          </a:p>
          <a:p>
            <a:pPr marL="971550" lvl="0" indent="-514350">
              <a:buFont typeface="+mj-lt"/>
              <a:buAutoNum type="alphaLcParenR"/>
            </a:pPr>
            <a:r>
              <a:rPr lang="en-US" sz="2000" dirty="0"/>
              <a:t>U shape</a:t>
            </a:r>
          </a:p>
          <a:p>
            <a:pPr marL="971550" lvl="0" indent="-514350">
              <a:buFont typeface="+mj-lt"/>
              <a:buAutoNum type="alphaLcParenR"/>
            </a:pPr>
            <a:r>
              <a:rPr lang="en-US" sz="2000" dirty="0"/>
              <a:t>T shape</a:t>
            </a:r>
          </a:p>
          <a:p>
            <a:pPr marL="971550" lvl="0" indent="-514350">
              <a:buFont typeface="+mj-lt"/>
              <a:buAutoNum type="alphaLcParenR"/>
            </a:pPr>
            <a:r>
              <a:rPr lang="en-US" sz="2000" dirty="0"/>
              <a:t>Conference </a:t>
            </a:r>
            <a:r>
              <a:rPr lang="en-US" sz="2000" dirty="0" smtClean="0"/>
              <a:t>style</a:t>
            </a:r>
          </a:p>
          <a:p>
            <a:pPr marL="514350" lvl="0" indent="-514350">
              <a:buFont typeface="+mj-lt"/>
              <a:buAutoNum type="alphaLcParenR"/>
            </a:pPr>
            <a:endParaRPr lang="en-US" sz="2000" dirty="0"/>
          </a:p>
          <a:p>
            <a:pPr marL="338138" marR="0" lvl="0" indent="-338138">
              <a:lnSpc>
                <a:spcPct val="115000"/>
              </a:lnSpc>
              <a:spcBef>
                <a:spcPts val="0"/>
              </a:spcBef>
              <a:spcAft>
                <a:spcPts val="1000"/>
              </a:spcAft>
              <a:buFont typeface="+mj-lt"/>
              <a:buAutoNum type="arabicParenR" startAt="8"/>
            </a:pPr>
            <a:r>
              <a:rPr lang="en-US" sz="2000" dirty="0" smtClean="0">
                <a:ea typeface="Times New Roman"/>
                <a:cs typeface="Times New Roman"/>
              </a:rPr>
              <a:t>Conference </a:t>
            </a:r>
            <a:r>
              <a:rPr lang="en-US" sz="2000" dirty="0">
                <a:ea typeface="Times New Roman"/>
                <a:cs typeface="Times New Roman"/>
              </a:rPr>
              <a:t>style seating is best suited for what type of meeting?</a:t>
            </a:r>
          </a:p>
          <a:p>
            <a:pPr marL="971550" marR="0" lvl="0" indent="-514350">
              <a:lnSpc>
                <a:spcPct val="115000"/>
              </a:lnSpc>
              <a:spcBef>
                <a:spcPts val="0"/>
              </a:spcBef>
              <a:spcAft>
                <a:spcPts val="0"/>
              </a:spcAft>
              <a:buFont typeface="+mj-lt"/>
              <a:buAutoNum type="alphaLcParenR"/>
            </a:pPr>
            <a:r>
              <a:rPr lang="en-US" sz="2000" dirty="0" smtClean="0">
                <a:ea typeface="Times New Roman"/>
                <a:cs typeface="Times New Roman"/>
              </a:rPr>
              <a:t>It </a:t>
            </a:r>
            <a:r>
              <a:rPr lang="en-US" sz="2000" dirty="0">
                <a:ea typeface="Times New Roman"/>
                <a:cs typeface="Times New Roman"/>
              </a:rPr>
              <a:t>is not seating type</a:t>
            </a:r>
          </a:p>
          <a:p>
            <a:pPr marL="971550" marR="0" lvl="0" indent="-514350">
              <a:lnSpc>
                <a:spcPct val="115000"/>
              </a:lnSpc>
              <a:spcBef>
                <a:spcPts val="0"/>
              </a:spcBef>
              <a:spcAft>
                <a:spcPts val="0"/>
              </a:spcAft>
              <a:buFont typeface="+mj-lt"/>
              <a:buAutoNum type="alphaLcParenR"/>
            </a:pPr>
            <a:r>
              <a:rPr lang="en-US" sz="2000" dirty="0" smtClean="0">
                <a:ea typeface="Times New Roman"/>
                <a:cs typeface="Times New Roman"/>
              </a:rPr>
              <a:t>Face </a:t>
            </a:r>
            <a:r>
              <a:rPr lang="en-US" sz="2000" dirty="0">
                <a:ea typeface="Times New Roman"/>
                <a:cs typeface="Times New Roman"/>
              </a:rPr>
              <a:t>to face</a:t>
            </a:r>
          </a:p>
          <a:p>
            <a:pPr marL="971550" marR="0" lvl="0" indent="-514350">
              <a:lnSpc>
                <a:spcPct val="115000"/>
              </a:lnSpc>
              <a:spcBef>
                <a:spcPts val="0"/>
              </a:spcBef>
              <a:spcAft>
                <a:spcPts val="0"/>
              </a:spcAft>
              <a:buFont typeface="+mj-lt"/>
              <a:buAutoNum type="alphaLcParenR"/>
            </a:pPr>
            <a:r>
              <a:rPr lang="en-US" sz="2000" dirty="0" smtClean="0">
                <a:ea typeface="Times New Roman"/>
                <a:cs typeface="Times New Roman"/>
              </a:rPr>
              <a:t>Large </a:t>
            </a:r>
            <a:r>
              <a:rPr lang="en-US" sz="2000" dirty="0">
                <a:ea typeface="Times New Roman"/>
                <a:cs typeface="Times New Roman"/>
              </a:rPr>
              <a:t>crowd with interactions</a:t>
            </a:r>
          </a:p>
          <a:p>
            <a:pPr marL="971550" marR="0" lvl="0" indent="-514350">
              <a:lnSpc>
                <a:spcPct val="115000"/>
              </a:lnSpc>
              <a:spcBef>
                <a:spcPts val="0"/>
              </a:spcBef>
              <a:spcAft>
                <a:spcPts val="0"/>
              </a:spcAft>
              <a:buFont typeface="+mj-lt"/>
              <a:buAutoNum type="alphaLcParenR"/>
            </a:pPr>
            <a:r>
              <a:rPr lang="en-US" sz="2000" dirty="0" smtClean="0">
                <a:ea typeface="Times New Roman"/>
                <a:cs typeface="Times New Roman"/>
              </a:rPr>
              <a:t>Short </a:t>
            </a:r>
            <a:r>
              <a:rPr lang="en-US" sz="2000" dirty="0">
                <a:ea typeface="Times New Roman"/>
                <a:cs typeface="Times New Roman"/>
              </a:rPr>
              <a:t>meeting with less than 30 participants</a:t>
            </a:r>
          </a:p>
          <a:p>
            <a:endParaRPr lang="en-US" sz="2000" dirty="0" smtClean="0"/>
          </a:p>
        </p:txBody>
      </p:sp>
    </p:spTree>
    <p:extLst>
      <p:ext uri="{BB962C8B-B14F-4D97-AF65-F5344CB8AC3E}">
        <p14:creationId xmlns:p14="http://schemas.microsoft.com/office/powerpoint/2010/main" val="4260905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Four: </a:t>
            </a:r>
            <a:r>
              <a:rPr lang="en-US" noProof="0" dirty="0">
                <a:latin typeface="+mn-lt"/>
              </a:rPr>
              <a:t>Review Questions</a:t>
            </a:r>
            <a:endParaRPr lang="en-US" noProof="0"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fontScale="70000" lnSpcReduction="20000"/>
          </a:bodyPr>
          <a:lstStyle/>
          <a:p>
            <a:pPr marL="342900" marR="0" lvl="0" indent="-342900">
              <a:lnSpc>
                <a:spcPct val="115000"/>
              </a:lnSpc>
              <a:spcBef>
                <a:spcPts val="0"/>
              </a:spcBef>
              <a:spcAft>
                <a:spcPts val="1000"/>
              </a:spcAft>
              <a:buFont typeface="+mj-lt"/>
              <a:buAutoNum type="arabicParenR"/>
            </a:pPr>
            <a:r>
              <a:rPr lang="en-US" dirty="0" smtClean="0">
                <a:ea typeface="Times New Roman"/>
                <a:cs typeface="Times New Roman"/>
              </a:rPr>
              <a:t>Generally </a:t>
            </a:r>
            <a:r>
              <a:rPr lang="en-US" dirty="0">
                <a:ea typeface="Times New Roman"/>
                <a:cs typeface="Times New Roman"/>
              </a:rPr>
              <a:t>the meeting space is a trivial issue and not really important.</a:t>
            </a:r>
          </a:p>
          <a:p>
            <a:pPr marL="979488" indent="-514350">
              <a:lnSpc>
                <a:spcPct val="115000"/>
              </a:lnSpc>
              <a:spcBef>
                <a:spcPts val="0"/>
              </a:spcBef>
              <a:spcAft>
                <a:spcPts val="1000"/>
              </a:spcAft>
              <a:buFont typeface="+mj-lt"/>
              <a:buAutoNum type="alphaLcParenR"/>
            </a:pPr>
            <a:r>
              <a:rPr lang="en-US" sz="3100" dirty="0" smtClean="0">
                <a:ea typeface="Times New Roman"/>
                <a:cs typeface="Arial"/>
              </a:rPr>
              <a:t>True</a:t>
            </a:r>
            <a:endParaRPr lang="en-US" sz="3100" dirty="0">
              <a:ea typeface="Times New Roman"/>
              <a:cs typeface="Arial"/>
            </a:endParaRPr>
          </a:p>
          <a:p>
            <a:pPr marL="979488" indent="-514350">
              <a:lnSpc>
                <a:spcPct val="115000"/>
              </a:lnSpc>
              <a:spcBef>
                <a:spcPts val="0"/>
              </a:spcBef>
              <a:spcAft>
                <a:spcPts val="1000"/>
              </a:spcAft>
              <a:buFont typeface="+mj-lt"/>
              <a:buAutoNum type="alphaLcParenR"/>
            </a:pPr>
            <a:r>
              <a:rPr lang="en-US" sz="3100" dirty="0" smtClean="0">
                <a:solidFill>
                  <a:srgbClr val="FF0000"/>
                </a:solidFill>
                <a:ea typeface="Times New Roman"/>
                <a:cs typeface="Arial"/>
              </a:rPr>
              <a:t>False</a:t>
            </a:r>
            <a:endParaRPr lang="en-US" sz="3100" dirty="0">
              <a:solidFill>
                <a:srgbClr val="FF0000"/>
              </a:solidFill>
              <a:ea typeface="Times New Roman"/>
              <a:cs typeface="Arial"/>
            </a:endParaRPr>
          </a:p>
          <a:p>
            <a:pPr marL="514350" marR="0" lvl="0" indent="-514350">
              <a:lnSpc>
                <a:spcPct val="115000"/>
              </a:lnSpc>
              <a:spcBef>
                <a:spcPts val="0"/>
              </a:spcBef>
              <a:spcAft>
                <a:spcPts val="1000"/>
              </a:spcAft>
              <a:buFont typeface="+mj-lt"/>
              <a:buAutoNum type="arabicParenR" startAt="2"/>
            </a:pPr>
            <a:endParaRPr lang="en-US" dirty="0" smtClean="0">
              <a:ea typeface="Times New Roman"/>
              <a:cs typeface="Times New Roman"/>
            </a:endParaRPr>
          </a:p>
          <a:p>
            <a:pPr marL="514350" marR="0" lvl="0" indent="-514350">
              <a:lnSpc>
                <a:spcPct val="115000"/>
              </a:lnSpc>
              <a:spcBef>
                <a:spcPts val="0"/>
              </a:spcBef>
              <a:spcAft>
                <a:spcPts val="1000"/>
              </a:spcAft>
              <a:buFont typeface="+mj-lt"/>
              <a:buAutoNum type="arabicParenR" startAt="2"/>
            </a:pPr>
            <a:r>
              <a:rPr lang="en-US" dirty="0" smtClean="0">
                <a:ea typeface="Times New Roman"/>
                <a:cs typeface="Times New Roman"/>
              </a:rPr>
              <a:t>Which </a:t>
            </a:r>
            <a:r>
              <a:rPr lang="en-US" dirty="0">
                <a:ea typeface="Times New Roman"/>
                <a:cs typeface="Times New Roman"/>
              </a:rPr>
              <a:t>is an import item to consider when deciding on a meeting space?</a:t>
            </a:r>
          </a:p>
          <a:p>
            <a:pPr marL="971550" lvl="1" indent="-514350">
              <a:lnSpc>
                <a:spcPct val="115000"/>
              </a:lnSpc>
              <a:spcBef>
                <a:spcPts val="0"/>
              </a:spcBef>
              <a:spcAft>
                <a:spcPts val="1000"/>
              </a:spcAft>
              <a:buFont typeface="+mj-lt"/>
              <a:buAutoNum type="alphaLcParenR"/>
            </a:pPr>
            <a:r>
              <a:rPr lang="en-US" dirty="0" smtClean="0">
                <a:ea typeface="Times New Roman"/>
                <a:cs typeface="Times New Roman"/>
              </a:rPr>
              <a:t>Sufficient </a:t>
            </a:r>
            <a:r>
              <a:rPr lang="en-US" dirty="0">
                <a:ea typeface="Times New Roman"/>
                <a:cs typeface="Times New Roman"/>
              </a:rPr>
              <a:t>number of tables and chairs</a:t>
            </a:r>
          </a:p>
          <a:p>
            <a:pPr marL="971550" lvl="1" indent="-514350">
              <a:lnSpc>
                <a:spcPct val="115000"/>
              </a:lnSpc>
              <a:spcBef>
                <a:spcPts val="0"/>
              </a:spcBef>
              <a:spcAft>
                <a:spcPts val="1000"/>
              </a:spcAft>
              <a:buFont typeface="+mj-lt"/>
              <a:buAutoNum type="alphaLcParenR"/>
            </a:pPr>
            <a:r>
              <a:rPr lang="en-US" dirty="0" smtClean="0">
                <a:ea typeface="Times New Roman"/>
                <a:cs typeface="Times New Roman"/>
              </a:rPr>
              <a:t>Audio </a:t>
            </a:r>
            <a:r>
              <a:rPr lang="en-US" dirty="0">
                <a:ea typeface="Times New Roman"/>
                <a:cs typeface="Times New Roman"/>
              </a:rPr>
              <a:t>and visual set up</a:t>
            </a:r>
          </a:p>
          <a:p>
            <a:pPr marL="971550" lvl="1" indent="-514350">
              <a:lnSpc>
                <a:spcPct val="115000"/>
              </a:lnSpc>
              <a:spcBef>
                <a:spcPts val="0"/>
              </a:spcBef>
              <a:spcAft>
                <a:spcPts val="1000"/>
              </a:spcAft>
              <a:buFont typeface="+mj-lt"/>
              <a:buAutoNum type="alphaLcParenR"/>
            </a:pPr>
            <a:r>
              <a:rPr lang="en-US" dirty="0" smtClean="0">
                <a:ea typeface="Times New Roman"/>
                <a:cs typeface="Times New Roman"/>
              </a:rPr>
              <a:t>Whiteboard </a:t>
            </a:r>
            <a:r>
              <a:rPr lang="en-US" dirty="0">
                <a:ea typeface="Times New Roman"/>
                <a:cs typeface="Times New Roman"/>
              </a:rPr>
              <a:t>with markers and eraser</a:t>
            </a:r>
          </a:p>
          <a:p>
            <a:pPr marL="971550" lvl="1" indent="-514350">
              <a:lnSpc>
                <a:spcPct val="115000"/>
              </a:lnSpc>
              <a:spcBef>
                <a:spcPts val="0"/>
              </a:spcBef>
              <a:spcAft>
                <a:spcPts val="1000"/>
              </a:spcAft>
              <a:buFont typeface="+mj-lt"/>
              <a:buAutoNum type="alphaLcParenR"/>
            </a:pPr>
            <a:r>
              <a:rPr lang="en-US" dirty="0" smtClean="0">
                <a:solidFill>
                  <a:srgbClr val="FF0000"/>
                </a:solidFill>
                <a:ea typeface="Times New Roman"/>
                <a:cs typeface="Times New Roman"/>
              </a:rPr>
              <a:t>All </a:t>
            </a:r>
            <a:r>
              <a:rPr lang="en-US" dirty="0">
                <a:solidFill>
                  <a:srgbClr val="FF0000"/>
                </a:solidFill>
                <a:ea typeface="Times New Roman"/>
                <a:cs typeface="Times New Roman"/>
              </a:rPr>
              <a:t>of the above</a:t>
            </a:r>
          </a:p>
          <a:p>
            <a:endParaRPr lang="en-US" dirty="0" smtClean="0"/>
          </a:p>
        </p:txBody>
      </p:sp>
    </p:spTree>
    <p:extLst>
      <p:ext uri="{BB962C8B-B14F-4D97-AF65-F5344CB8AC3E}">
        <p14:creationId xmlns:p14="http://schemas.microsoft.com/office/powerpoint/2010/main" val="1676919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Four: </a:t>
            </a:r>
            <a:r>
              <a:rPr lang="en-US" noProof="0" dirty="0">
                <a:latin typeface="+mn-lt"/>
              </a:rPr>
              <a:t>Review Questions</a:t>
            </a:r>
            <a:endParaRPr lang="en-US" noProof="0"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fontScale="70000" lnSpcReduction="20000"/>
          </a:bodyPr>
          <a:lstStyle/>
          <a:p>
            <a:pPr marL="338138" marR="0" lvl="0" indent="-338138">
              <a:lnSpc>
                <a:spcPct val="115000"/>
              </a:lnSpc>
              <a:spcBef>
                <a:spcPts val="0"/>
              </a:spcBef>
              <a:spcAft>
                <a:spcPts val="1000"/>
              </a:spcAft>
              <a:buFont typeface="+mj-lt"/>
              <a:buAutoNum type="arabicParenR" startAt="3"/>
            </a:pPr>
            <a:r>
              <a:rPr lang="en-US" dirty="0" smtClean="0">
                <a:ea typeface="Times New Roman"/>
                <a:cs typeface="Times New Roman"/>
              </a:rPr>
              <a:t>Getting </a:t>
            </a:r>
            <a:r>
              <a:rPr lang="en-US" dirty="0">
                <a:ea typeface="Times New Roman"/>
                <a:cs typeface="Times New Roman"/>
              </a:rPr>
              <a:t>caught setting up the room can give what type of impression?</a:t>
            </a:r>
          </a:p>
          <a:p>
            <a:pPr marL="971550" marR="0" lvl="0" indent="-514350">
              <a:lnSpc>
                <a:spcPct val="120000"/>
              </a:lnSpc>
              <a:spcBef>
                <a:spcPts val="0"/>
              </a:spcBef>
              <a:spcAft>
                <a:spcPts val="0"/>
              </a:spcAft>
              <a:buFont typeface="+mj-lt"/>
              <a:buAutoNum type="alphaLcParenR"/>
            </a:pPr>
            <a:r>
              <a:rPr lang="en-US" dirty="0" smtClean="0">
                <a:ea typeface="Times New Roman"/>
                <a:cs typeface="Times New Roman"/>
              </a:rPr>
              <a:t>Deadlines </a:t>
            </a:r>
            <a:r>
              <a:rPr lang="en-US" dirty="0">
                <a:ea typeface="Times New Roman"/>
                <a:cs typeface="Times New Roman"/>
              </a:rPr>
              <a:t>are useless</a:t>
            </a:r>
          </a:p>
          <a:p>
            <a:pPr marL="971550" marR="0" lvl="0" indent="-514350">
              <a:lnSpc>
                <a:spcPct val="120000"/>
              </a:lnSpc>
              <a:spcBef>
                <a:spcPts val="0"/>
              </a:spcBef>
              <a:spcAft>
                <a:spcPts val="0"/>
              </a:spcAft>
              <a:buFont typeface="+mj-lt"/>
              <a:buAutoNum type="alphaLcParenR"/>
            </a:pPr>
            <a:r>
              <a:rPr lang="en-US" dirty="0" smtClean="0">
                <a:ea typeface="Times New Roman"/>
                <a:cs typeface="Times New Roman"/>
              </a:rPr>
              <a:t>You </a:t>
            </a:r>
            <a:r>
              <a:rPr lang="en-US" dirty="0">
                <a:ea typeface="Times New Roman"/>
                <a:cs typeface="Times New Roman"/>
              </a:rPr>
              <a:t>are prepared</a:t>
            </a:r>
          </a:p>
          <a:p>
            <a:pPr marL="971550" marR="0" lvl="0" indent="-514350">
              <a:lnSpc>
                <a:spcPct val="120000"/>
              </a:lnSpc>
              <a:spcBef>
                <a:spcPts val="0"/>
              </a:spcBef>
              <a:spcAft>
                <a:spcPts val="0"/>
              </a:spcAft>
              <a:buFont typeface="+mj-lt"/>
              <a:buAutoNum type="alphaLcParenR"/>
            </a:pPr>
            <a:r>
              <a:rPr lang="en-US" dirty="0" smtClean="0">
                <a:solidFill>
                  <a:srgbClr val="FF0000"/>
                </a:solidFill>
                <a:ea typeface="Times New Roman"/>
                <a:cs typeface="Times New Roman"/>
              </a:rPr>
              <a:t>You </a:t>
            </a:r>
            <a:r>
              <a:rPr lang="en-US" dirty="0">
                <a:solidFill>
                  <a:srgbClr val="FF0000"/>
                </a:solidFill>
                <a:ea typeface="Times New Roman"/>
                <a:cs typeface="Times New Roman"/>
              </a:rPr>
              <a:t>are unprepared</a:t>
            </a:r>
          </a:p>
          <a:p>
            <a:pPr marL="971550" marR="0" lvl="0" indent="-514350">
              <a:lnSpc>
                <a:spcPct val="120000"/>
              </a:lnSpc>
              <a:spcBef>
                <a:spcPts val="0"/>
              </a:spcBef>
              <a:spcAft>
                <a:spcPts val="0"/>
              </a:spcAft>
              <a:buFont typeface="+mj-lt"/>
              <a:buAutoNum type="alphaLcParenR"/>
            </a:pPr>
            <a:r>
              <a:rPr lang="en-US" dirty="0" smtClean="0">
                <a:ea typeface="Times New Roman"/>
                <a:cs typeface="Times New Roman"/>
              </a:rPr>
              <a:t>You </a:t>
            </a:r>
            <a:r>
              <a:rPr lang="en-US" dirty="0">
                <a:ea typeface="Times New Roman"/>
                <a:cs typeface="Times New Roman"/>
              </a:rPr>
              <a:t>are just in </a:t>
            </a:r>
            <a:r>
              <a:rPr lang="en-US" dirty="0" smtClean="0">
                <a:ea typeface="Times New Roman"/>
                <a:cs typeface="Times New Roman"/>
              </a:rPr>
              <a:t>time</a:t>
            </a:r>
          </a:p>
          <a:p>
            <a:pPr marL="971550" marR="0" lvl="0" indent="-514350">
              <a:lnSpc>
                <a:spcPct val="120000"/>
              </a:lnSpc>
              <a:spcBef>
                <a:spcPts val="0"/>
              </a:spcBef>
              <a:spcAft>
                <a:spcPts val="0"/>
              </a:spcAft>
              <a:buFont typeface="+mj-lt"/>
              <a:buAutoNum type="alphaLcParenR"/>
            </a:pPr>
            <a:endParaRPr lang="en-US" dirty="0">
              <a:ea typeface="Times New Roman"/>
              <a:cs typeface="Times New Roman"/>
            </a:endParaRPr>
          </a:p>
          <a:p>
            <a:pPr marL="338138" marR="0" lvl="0" indent="-338138">
              <a:lnSpc>
                <a:spcPct val="115000"/>
              </a:lnSpc>
              <a:spcBef>
                <a:spcPts val="0"/>
              </a:spcBef>
              <a:spcAft>
                <a:spcPts val="1000"/>
              </a:spcAft>
              <a:buFont typeface="+mj-lt"/>
              <a:buAutoNum type="arabicParenR" startAt="4"/>
            </a:pPr>
            <a:r>
              <a:rPr lang="en-US" dirty="0" smtClean="0">
                <a:ea typeface="Times New Roman"/>
                <a:cs typeface="Times New Roman"/>
              </a:rPr>
              <a:t>What </a:t>
            </a:r>
            <a:r>
              <a:rPr lang="en-US" dirty="0">
                <a:ea typeface="Times New Roman"/>
                <a:cs typeface="Times New Roman"/>
              </a:rPr>
              <a:t>would not be considered a nice extra touch to add to a meeting?</a:t>
            </a:r>
          </a:p>
          <a:p>
            <a:pPr marL="971550" marR="0" lvl="0" indent="-514350">
              <a:lnSpc>
                <a:spcPct val="115000"/>
              </a:lnSpc>
              <a:spcBef>
                <a:spcPts val="0"/>
              </a:spcBef>
              <a:spcAft>
                <a:spcPts val="0"/>
              </a:spcAft>
              <a:buFont typeface="+mj-lt"/>
              <a:buAutoNum type="alphaLcParenR"/>
            </a:pPr>
            <a:r>
              <a:rPr lang="en-US" dirty="0" smtClean="0">
                <a:solidFill>
                  <a:srgbClr val="FF0000"/>
                </a:solidFill>
                <a:ea typeface="Times New Roman"/>
                <a:cs typeface="Times New Roman"/>
              </a:rPr>
              <a:t>Expensive </a:t>
            </a:r>
            <a:r>
              <a:rPr lang="en-US" dirty="0">
                <a:solidFill>
                  <a:srgbClr val="FF0000"/>
                </a:solidFill>
                <a:ea typeface="Times New Roman"/>
                <a:cs typeface="Times New Roman"/>
              </a:rPr>
              <a:t>party favors for a budget cutting meeting</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Folder </a:t>
            </a:r>
            <a:r>
              <a:rPr lang="en-US" dirty="0">
                <a:ea typeface="Times New Roman"/>
                <a:cs typeface="Times New Roman"/>
              </a:rPr>
              <a:t>with all meeting materials inside</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Candy </a:t>
            </a:r>
            <a:r>
              <a:rPr lang="en-US" dirty="0">
                <a:ea typeface="Times New Roman"/>
                <a:cs typeface="Times New Roman"/>
              </a:rPr>
              <a:t>or mints at the tables</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Coat </a:t>
            </a:r>
            <a:r>
              <a:rPr lang="en-US" dirty="0">
                <a:ea typeface="Times New Roman"/>
                <a:cs typeface="Times New Roman"/>
              </a:rPr>
              <a:t>rack during winter months</a:t>
            </a:r>
          </a:p>
          <a:p>
            <a:endParaRPr lang="en-US" dirty="0" smtClean="0"/>
          </a:p>
        </p:txBody>
      </p:sp>
    </p:spTree>
    <p:extLst>
      <p:ext uri="{BB962C8B-B14F-4D97-AF65-F5344CB8AC3E}">
        <p14:creationId xmlns:p14="http://schemas.microsoft.com/office/powerpoint/2010/main" val="1448957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Four: </a:t>
            </a:r>
            <a:r>
              <a:rPr lang="en-US" noProof="0" dirty="0">
                <a:latin typeface="+mn-lt"/>
              </a:rPr>
              <a:t>Review Questions</a:t>
            </a:r>
            <a:endParaRPr lang="en-US" noProof="0"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fontScale="70000" lnSpcReduction="20000"/>
          </a:bodyPr>
          <a:lstStyle/>
          <a:p>
            <a:pPr marL="338138" marR="0" lvl="0" indent="-338138">
              <a:lnSpc>
                <a:spcPct val="115000"/>
              </a:lnSpc>
              <a:spcBef>
                <a:spcPts val="0"/>
              </a:spcBef>
              <a:spcAft>
                <a:spcPts val="1000"/>
              </a:spcAft>
              <a:buFont typeface="+mj-lt"/>
              <a:buAutoNum type="arabicParenR" startAt="5"/>
            </a:pPr>
            <a:r>
              <a:rPr lang="en-US" dirty="0" smtClean="0">
                <a:ea typeface="Times New Roman"/>
                <a:cs typeface="Times New Roman"/>
              </a:rPr>
              <a:t>Which </a:t>
            </a:r>
            <a:r>
              <a:rPr lang="en-US" dirty="0">
                <a:ea typeface="Times New Roman"/>
                <a:cs typeface="Times New Roman"/>
              </a:rPr>
              <a:t>extra touch can make your meeting more effective by creating a personalized environment?</a:t>
            </a:r>
          </a:p>
          <a:p>
            <a:pPr marL="976313" marR="0" lvl="0" indent="-519113">
              <a:lnSpc>
                <a:spcPct val="115000"/>
              </a:lnSpc>
              <a:spcBef>
                <a:spcPts val="0"/>
              </a:spcBef>
              <a:spcAft>
                <a:spcPts val="0"/>
              </a:spcAft>
              <a:buFont typeface="+mj-lt"/>
              <a:buAutoNum type="alphaLcParenR"/>
            </a:pPr>
            <a:r>
              <a:rPr lang="en-US" dirty="0" smtClean="0">
                <a:ea typeface="Times New Roman"/>
                <a:cs typeface="Times New Roman"/>
              </a:rPr>
              <a:t>Name </a:t>
            </a:r>
            <a:r>
              <a:rPr lang="en-US" dirty="0">
                <a:ea typeface="Times New Roman"/>
                <a:cs typeface="Times New Roman"/>
              </a:rPr>
              <a:t>tents already printed and set up on the tables</a:t>
            </a:r>
          </a:p>
          <a:p>
            <a:pPr marL="976313" marR="0" lvl="0" indent="-519113">
              <a:lnSpc>
                <a:spcPct val="115000"/>
              </a:lnSpc>
              <a:spcBef>
                <a:spcPts val="0"/>
              </a:spcBef>
              <a:spcAft>
                <a:spcPts val="0"/>
              </a:spcAft>
              <a:buFont typeface="+mj-lt"/>
              <a:buAutoNum type="alphaLcParenR"/>
            </a:pPr>
            <a:r>
              <a:rPr lang="en-US" dirty="0" smtClean="0">
                <a:ea typeface="Times New Roman"/>
                <a:cs typeface="Times New Roman"/>
              </a:rPr>
              <a:t>Keepsake </a:t>
            </a:r>
            <a:r>
              <a:rPr lang="en-US" dirty="0">
                <a:ea typeface="Times New Roman"/>
                <a:cs typeface="Times New Roman"/>
              </a:rPr>
              <a:t>or logo item</a:t>
            </a:r>
          </a:p>
          <a:p>
            <a:pPr marL="976313" marR="0" lvl="0" indent="-519113">
              <a:lnSpc>
                <a:spcPct val="115000"/>
              </a:lnSpc>
              <a:spcBef>
                <a:spcPts val="0"/>
              </a:spcBef>
              <a:spcAft>
                <a:spcPts val="0"/>
              </a:spcAft>
              <a:buFont typeface="+mj-lt"/>
              <a:buAutoNum type="alphaLcParenR"/>
            </a:pPr>
            <a:r>
              <a:rPr lang="en-US" dirty="0" smtClean="0">
                <a:ea typeface="Times New Roman"/>
                <a:cs typeface="Times New Roman"/>
              </a:rPr>
              <a:t>Projector </a:t>
            </a:r>
            <a:r>
              <a:rPr lang="en-US" dirty="0">
                <a:ea typeface="Times New Roman"/>
                <a:cs typeface="Times New Roman"/>
              </a:rPr>
              <a:t>on with a welcome message</a:t>
            </a:r>
          </a:p>
          <a:p>
            <a:pPr marL="976313" marR="0" lvl="0" indent="-519113">
              <a:lnSpc>
                <a:spcPct val="115000"/>
              </a:lnSpc>
              <a:spcBef>
                <a:spcPts val="0"/>
              </a:spcBef>
              <a:spcAft>
                <a:spcPts val="0"/>
              </a:spcAft>
              <a:buFont typeface="+mj-lt"/>
              <a:buAutoNum type="alphaLcParenR"/>
            </a:pPr>
            <a:r>
              <a:rPr lang="en-US" dirty="0" smtClean="0">
                <a:solidFill>
                  <a:srgbClr val="FF0000"/>
                </a:solidFill>
                <a:ea typeface="Times New Roman"/>
                <a:cs typeface="Times New Roman"/>
              </a:rPr>
              <a:t>All </a:t>
            </a:r>
            <a:r>
              <a:rPr lang="en-US" dirty="0">
                <a:solidFill>
                  <a:srgbClr val="FF0000"/>
                </a:solidFill>
                <a:ea typeface="Times New Roman"/>
                <a:cs typeface="Times New Roman"/>
              </a:rPr>
              <a:t>of the </a:t>
            </a:r>
            <a:r>
              <a:rPr lang="en-US" dirty="0" smtClean="0">
                <a:solidFill>
                  <a:srgbClr val="FF0000"/>
                </a:solidFill>
                <a:ea typeface="Times New Roman"/>
                <a:cs typeface="Times New Roman"/>
              </a:rPr>
              <a:t>above</a:t>
            </a:r>
          </a:p>
          <a:p>
            <a:pPr marL="338138" marR="0" lvl="0" indent="-338138">
              <a:lnSpc>
                <a:spcPct val="115000"/>
              </a:lnSpc>
              <a:spcBef>
                <a:spcPts val="0"/>
              </a:spcBef>
              <a:spcAft>
                <a:spcPts val="1000"/>
              </a:spcAft>
              <a:buFont typeface="+mj-lt"/>
              <a:buAutoNum type="arabicParenR" startAt="5"/>
            </a:pPr>
            <a:endParaRPr lang="en-US" dirty="0">
              <a:ea typeface="Times New Roman"/>
              <a:cs typeface="Times New Roman"/>
            </a:endParaRPr>
          </a:p>
          <a:p>
            <a:pPr marL="338138" marR="0" lvl="0" indent="-338138">
              <a:lnSpc>
                <a:spcPct val="115000"/>
              </a:lnSpc>
              <a:spcBef>
                <a:spcPts val="0"/>
              </a:spcBef>
              <a:spcAft>
                <a:spcPts val="1000"/>
              </a:spcAft>
              <a:buFont typeface="+mj-lt"/>
              <a:buAutoNum type="arabicParenR" startAt="6"/>
            </a:pPr>
            <a:r>
              <a:rPr lang="en-US" dirty="0" smtClean="0">
                <a:ea typeface="Times New Roman"/>
                <a:cs typeface="Times New Roman"/>
              </a:rPr>
              <a:t>Which </a:t>
            </a:r>
            <a:r>
              <a:rPr lang="en-US" dirty="0">
                <a:ea typeface="Times New Roman"/>
                <a:cs typeface="Times New Roman"/>
              </a:rPr>
              <a:t>seating setup would best suit a meeting where face to face interactions were wanted?</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Z </a:t>
            </a:r>
            <a:r>
              <a:rPr lang="en-US" dirty="0">
                <a:ea typeface="Times New Roman"/>
                <a:cs typeface="Times New Roman"/>
              </a:rPr>
              <a:t>shape</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T </a:t>
            </a:r>
            <a:r>
              <a:rPr lang="en-US" dirty="0">
                <a:ea typeface="Times New Roman"/>
                <a:cs typeface="Times New Roman"/>
              </a:rPr>
              <a:t>shape</a:t>
            </a:r>
          </a:p>
          <a:p>
            <a:pPr marL="971550" marR="0" lvl="0" indent="-514350">
              <a:lnSpc>
                <a:spcPct val="115000"/>
              </a:lnSpc>
              <a:spcBef>
                <a:spcPts val="0"/>
              </a:spcBef>
              <a:spcAft>
                <a:spcPts val="0"/>
              </a:spcAft>
              <a:buFont typeface="+mj-lt"/>
              <a:buAutoNum type="alphaLcParenR"/>
            </a:pPr>
            <a:r>
              <a:rPr lang="en-US" dirty="0" smtClean="0">
                <a:ea typeface="Times New Roman"/>
                <a:cs typeface="Times New Roman"/>
              </a:rPr>
              <a:t>U </a:t>
            </a:r>
            <a:r>
              <a:rPr lang="en-US" dirty="0">
                <a:ea typeface="Times New Roman"/>
                <a:cs typeface="Times New Roman"/>
              </a:rPr>
              <a:t>shape</a:t>
            </a:r>
          </a:p>
          <a:p>
            <a:pPr marL="971550" marR="0" lvl="0" indent="-514350">
              <a:lnSpc>
                <a:spcPct val="115000"/>
              </a:lnSpc>
              <a:spcBef>
                <a:spcPts val="0"/>
              </a:spcBef>
              <a:spcAft>
                <a:spcPts val="0"/>
              </a:spcAft>
              <a:buFont typeface="+mj-lt"/>
              <a:buAutoNum type="alphaLcParenR"/>
            </a:pPr>
            <a:r>
              <a:rPr lang="en-US" dirty="0" smtClean="0">
                <a:solidFill>
                  <a:srgbClr val="FF0000"/>
                </a:solidFill>
                <a:ea typeface="Times New Roman"/>
                <a:cs typeface="Times New Roman"/>
              </a:rPr>
              <a:t>T </a:t>
            </a:r>
            <a:r>
              <a:rPr lang="en-US" dirty="0">
                <a:solidFill>
                  <a:srgbClr val="FF0000"/>
                </a:solidFill>
                <a:ea typeface="Times New Roman"/>
                <a:cs typeface="Times New Roman"/>
              </a:rPr>
              <a:t>and U shape</a:t>
            </a:r>
          </a:p>
        </p:txBody>
      </p:sp>
    </p:spTree>
    <p:extLst>
      <p:ext uri="{BB962C8B-B14F-4D97-AF65-F5344CB8AC3E}">
        <p14:creationId xmlns:p14="http://schemas.microsoft.com/office/powerpoint/2010/main" val="3762607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Four: </a:t>
            </a:r>
            <a:r>
              <a:rPr lang="en-US" noProof="0" dirty="0">
                <a:latin typeface="+mn-lt"/>
              </a:rPr>
              <a:t>Review Questions</a:t>
            </a:r>
            <a:endParaRPr lang="en-US" noProof="0"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a:bodyPr>
          <a:lstStyle/>
          <a:p>
            <a:pPr marL="514350" indent="-514350">
              <a:lnSpc>
                <a:spcPct val="105000"/>
              </a:lnSpc>
              <a:spcBef>
                <a:spcPts val="0"/>
              </a:spcBef>
              <a:spcAft>
                <a:spcPts val="1000"/>
              </a:spcAft>
              <a:buFont typeface="+mj-lt"/>
              <a:buAutoNum type="arabicParenR" startAt="7"/>
            </a:pPr>
            <a:r>
              <a:rPr lang="en-US" sz="2000" dirty="0">
                <a:ea typeface="Times New Roman"/>
                <a:cs typeface="Times New Roman"/>
              </a:rPr>
              <a:t>Which is not a basic seating setup?</a:t>
            </a:r>
          </a:p>
          <a:p>
            <a:pPr marL="971550" lvl="0" indent="-514350">
              <a:buFont typeface="+mj-lt"/>
              <a:buAutoNum type="alphaLcParenR"/>
            </a:pPr>
            <a:r>
              <a:rPr lang="en-US" sz="2000" dirty="0">
                <a:solidFill>
                  <a:srgbClr val="FF0000"/>
                </a:solidFill>
              </a:rPr>
              <a:t>Z shape</a:t>
            </a:r>
          </a:p>
          <a:p>
            <a:pPr marL="971550" lvl="0" indent="-514350">
              <a:buFont typeface="+mj-lt"/>
              <a:buAutoNum type="alphaLcParenR"/>
            </a:pPr>
            <a:r>
              <a:rPr lang="en-US" sz="2000" dirty="0"/>
              <a:t>U shape</a:t>
            </a:r>
          </a:p>
          <a:p>
            <a:pPr marL="971550" lvl="0" indent="-514350">
              <a:buFont typeface="+mj-lt"/>
              <a:buAutoNum type="alphaLcParenR"/>
            </a:pPr>
            <a:r>
              <a:rPr lang="en-US" sz="2000" dirty="0"/>
              <a:t>T shape</a:t>
            </a:r>
          </a:p>
          <a:p>
            <a:pPr marL="971550" lvl="0" indent="-514350">
              <a:buFont typeface="+mj-lt"/>
              <a:buAutoNum type="alphaLcParenR"/>
            </a:pPr>
            <a:r>
              <a:rPr lang="en-US" sz="2000" dirty="0"/>
              <a:t>Conference </a:t>
            </a:r>
            <a:r>
              <a:rPr lang="en-US" sz="2000" dirty="0" smtClean="0"/>
              <a:t>style</a:t>
            </a:r>
          </a:p>
          <a:p>
            <a:pPr marL="514350" lvl="0" indent="-514350">
              <a:buFont typeface="+mj-lt"/>
              <a:buAutoNum type="alphaLcParenR"/>
            </a:pPr>
            <a:endParaRPr lang="en-US" sz="2000" dirty="0"/>
          </a:p>
          <a:p>
            <a:pPr marL="338138" marR="0" lvl="0" indent="-338138">
              <a:lnSpc>
                <a:spcPct val="115000"/>
              </a:lnSpc>
              <a:spcBef>
                <a:spcPts val="0"/>
              </a:spcBef>
              <a:spcAft>
                <a:spcPts val="1000"/>
              </a:spcAft>
              <a:buFont typeface="+mj-lt"/>
              <a:buAutoNum type="arabicParenR" startAt="8"/>
            </a:pPr>
            <a:r>
              <a:rPr lang="en-US" sz="2000" dirty="0" smtClean="0">
                <a:ea typeface="Times New Roman"/>
                <a:cs typeface="Times New Roman"/>
              </a:rPr>
              <a:t>Conference </a:t>
            </a:r>
            <a:r>
              <a:rPr lang="en-US" sz="2000" dirty="0">
                <a:ea typeface="Times New Roman"/>
                <a:cs typeface="Times New Roman"/>
              </a:rPr>
              <a:t>style seating is best suited for what type of meeting?</a:t>
            </a:r>
          </a:p>
          <a:p>
            <a:pPr marL="971550" marR="0" lvl="0" indent="-514350">
              <a:lnSpc>
                <a:spcPct val="115000"/>
              </a:lnSpc>
              <a:spcBef>
                <a:spcPts val="0"/>
              </a:spcBef>
              <a:spcAft>
                <a:spcPts val="0"/>
              </a:spcAft>
              <a:buFont typeface="+mj-lt"/>
              <a:buAutoNum type="alphaLcParenR"/>
            </a:pPr>
            <a:r>
              <a:rPr lang="en-US" sz="2000" dirty="0" smtClean="0">
                <a:ea typeface="Times New Roman"/>
                <a:cs typeface="Times New Roman"/>
              </a:rPr>
              <a:t>It </a:t>
            </a:r>
            <a:r>
              <a:rPr lang="en-US" sz="2000" dirty="0">
                <a:ea typeface="Times New Roman"/>
                <a:cs typeface="Times New Roman"/>
              </a:rPr>
              <a:t>is not seating type</a:t>
            </a:r>
          </a:p>
          <a:p>
            <a:pPr marL="971550" marR="0" lvl="0" indent="-514350">
              <a:lnSpc>
                <a:spcPct val="115000"/>
              </a:lnSpc>
              <a:spcBef>
                <a:spcPts val="0"/>
              </a:spcBef>
              <a:spcAft>
                <a:spcPts val="0"/>
              </a:spcAft>
              <a:buFont typeface="+mj-lt"/>
              <a:buAutoNum type="alphaLcParenR"/>
            </a:pPr>
            <a:r>
              <a:rPr lang="en-US" sz="2000" dirty="0" smtClean="0">
                <a:ea typeface="Times New Roman"/>
                <a:cs typeface="Times New Roman"/>
              </a:rPr>
              <a:t>Face </a:t>
            </a:r>
            <a:r>
              <a:rPr lang="en-US" sz="2000" dirty="0">
                <a:ea typeface="Times New Roman"/>
                <a:cs typeface="Times New Roman"/>
              </a:rPr>
              <a:t>to face</a:t>
            </a:r>
          </a:p>
          <a:p>
            <a:pPr marL="971550" marR="0" lvl="0" indent="-514350">
              <a:lnSpc>
                <a:spcPct val="115000"/>
              </a:lnSpc>
              <a:spcBef>
                <a:spcPts val="0"/>
              </a:spcBef>
              <a:spcAft>
                <a:spcPts val="0"/>
              </a:spcAft>
              <a:buFont typeface="+mj-lt"/>
              <a:buAutoNum type="alphaLcParenR"/>
            </a:pPr>
            <a:r>
              <a:rPr lang="en-US" sz="2000" dirty="0" smtClean="0">
                <a:ea typeface="Times New Roman"/>
                <a:cs typeface="Times New Roman"/>
              </a:rPr>
              <a:t>Large </a:t>
            </a:r>
            <a:r>
              <a:rPr lang="en-US" sz="2000" dirty="0">
                <a:ea typeface="Times New Roman"/>
                <a:cs typeface="Times New Roman"/>
              </a:rPr>
              <a:t>crowd with interactions</a:t>
            </a:r>
          </a:p>
          <a:p>
            <a:pPr marL="971550" marR="0" lvl="0" indent="-514350">
              <a:lnSpc>
                <a:spcPct val="115000"/>
              </a:lnSpc>
              <a:spcBef>
                <a:spcPts val="0"/>
              </a:spcBef>
              <a:spcAft>
                <a:spcPts val="0"/>
              </a:spcAft>
              <a:buFont typeface="+mj-lt"/>
              <a:buAutoNum type="alphaLcParenR"/>
            </a:pPr>
            <a:r>
              <a:rPr lang="en-US" sz="2000" dirty="0" smtClean="0">
                <a:solidFill>
                  <a:srgbClr val="FF0000"/>
                </a:solidFill>
                <a:ea typeface="Times New Roman"/>
                <a:cs typeface="Times New Roman"/>
              </a:rPr>
              <a:t>Short </a:t>
            </a:r>
            <a:r>
              <a:rPr lang="en-US" sz="2000" dirty="0">
                <a:solidFill>
                  <a:srgbClr val="FF0000"/>
                </a:solidFill>
                <a:ea typeface="Times New Roman"/>
                <a:cs typeface="Times New Roman"/>
              </a:rPr>
              <a:t>meeting with less than 30 participants</a:t>
            </a:r>
          </a:p>
          <a:p>
            <a:endParaRPr lang="en-US" sz="2000" dirty="0" smtClean="0"/>
          </a:p>
        </p:txBody>
      </p:sp>
    </p:spTree>
    <p:extLst>
      <p:ext uri="{BB962C8B-B14F-4D97-AF65-F5344CB8AC3E}">
        <p14:creationId xmlns:p14="http://schemas.microsoft.com/office/powerpoint/2010/main" val="2565694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1426170"/>
          </a:xfrm>
        </p:spPr>
        <p:txBody>
          <a:bodyPr/>
          <a:lstStyle/>
          <a:p>
            <a:pPr eaLnBrk="1" hangingPunct="1"/>
            <a:r>
              <a:rPr lang="en-CA" dirty="0" smtClean="0">
                <a:solidFill>
                  <a:srgbClr val="C00000"/>
                </a:solidFill>
                <a:latin typeface="+mn-lt"/>
              </a:rPr>
              <a:t>Module </a:t>
            </a:r>
            <a:r>
              <a:rPr lang="en-US" dirty="0" smtClean="0">
                <a:solidFill>
                  <a:srgbClr val="C00000"/>
                </a:solidFill>
                <a:latin typeface="+mn-lt"/>
              </a:rPr>
              <a:t>Two: </a:t>
            </a:r>
            <a:br>
              <a:rPr lang="en-US" dirty="0" smtClean="0">
                <a:solidFill>
                  <a:srgbClr val="C00000"/>
                </a:solidFill>
                <a:latin typeface="+mn-lt"/>
              </a:rPr>
            </a:br>
            <a:r>
              <a:rPr lang="en-US" dirty="0" smtClean="0">
                <a:solidFill>
                  <a:srgbClr val="C00000"/>
                </a:solidFill>
                <a:latin typeface="+mn-lt"/>
              </a:rPr>
              <a:t>Planning and Preparing (I)</a:t>
            </a:r>
            <a:endParaRPr lang="en-CA" dirty="0" smtClean="0">
              <a:solidFill>
                <a:srgbClr val="C00000"/>
              </a:solidFill>
              <a:latin typeface="+mn-lt"/>
            </a:endParaRPr>
          </a:p>
        </p:txBody>
      </p:sp>
      <p:sp>
        <p:nvSpPr>
          <p:cNvPr id="8195" name="Content Placeholder 3"/>
          <p:cNvSpPr>
            <a:spLocks noGrp="1"/>
          </p:cNvSpPr>
          <p:nvPr>
            <p:ph idx="1"/>
          </p:nvPr>
        </p:nvSpPr>
        <p:spPr>
          <a:xfrm>
            <a:off x="457200" y="1844824"/>
            <a:ext cx="8229600" cy="4281339"/>
          </a:xfrm>
        </p:spPr>
        <p:txBody>
          <a:bodyPr/>
          <a:lstStyle/>
          <a:p>
            <a:pPr marL="0" indent="0" algn="just">
              <a:buNone/>
            </a:pPr>
            <a:r>
              <a:rPr lang="en-US" dirty="0" smtClean="0"/>
              <a:t/>
            </a:r>
            <a:br>
              <a:rPr lang="en-US" dirty="0" smtClean="0"/>
            </a:br>
            <a:r>
              <a:rPr lang="en-US" dirty="0"/>
              <a:t>This module is part one of your planning session, which focuses on important factors that could affect the success of your meeting. These factors are the people, place, and purpose of the meeting. Let us take a closer look to see how we can organize this to your success.</a:t>
            </a:r>
          </a:p>
        </p:txBody>
      </p:sp>
      <p:sp>
        <p:nvSpPr>
          <p:cNvPr id="8196" name="Text Placeholder 4"/>
          <p:cNvSpPr>
            <a:spLocks noGrp="1"/>
          </p:cNvSpPr>
          <p:nvPr>
            <p:ph type="body" sz="quarter" idx="4294967295"/>
          </p:nvPr>
        </p:nvSpPr>
        <p:spPr>
          <a:xfrm>
            <a:off x="457200" y="5877272"/>
            <a:ext cx="8224327" cy="980728"/>
          </a:xfrm>
          <a:ln>
            <a:miter lim="800000"/>
            <a:headEnd/>
            <a:tailEnd/>
          </a:ln>
        </p:spPr>
        <p:txBody>
          <a:bodyPr/>
          <a:lstStyle/>
          <a:p>
            <a:pPr algn="r">
              <a:lnSpc>
                <a:spcPct val="115000"/>
              </a:lnSpc>
              <a:spcBef>
                <a:spcPts val="0"/>
              </a:spcBef>
              <a:spcAft>
                <a:spcPts val="1000"/>
              </a:spcAft>
            </a:pPr>
            <a:r>
              <a:rPr lang="en-US" sz="1400" i="1" dirty="0">
                <a:latin typeface="Cambria"/>
                <a:ea typeface="Times New Roman"/>
                <a:cs typeface="Times New Roman"/>
              </a:rPr>
              <a:t>There are two ways of meeting difficulties: You alter the difficulties or you alter yourself to meet them. </a:t>
            </a:r>
            <a:endParaRPr lang="en-US" sz="1400" i="1" dirty="0">
              <a:ea typeface="Times New Roman"/>
              <a:cs typeface="Times New Roman"/>
            </a:endParaRPr>
          </a:p>
          <a:p>
            <a:pPr algn="r">
              <a:lnSpc>
                <a:spcPct val="115000"/>
              </a:lnSpc>
              <a:spcBef>
                <a:spcPts val="0"/>
              </a:spcBef>
              <a:spcAft>
                <a:spcPts val="1000"/>
              </a:spcAft>
            </a:pPr>
            <a:r>
              <a:rPr lang="en-US" sz="1400" b="1" i="1" dirty="0">
                <a:latin typeface="Cambria"/>
                <a:ea typeface="Times New Roman"/>
                <a:cs typeface="Times New Roman"/>
              </a:rPr>
              <a:t>Phyllis Bottome</a:t>
            </a:r>
            <a:endParaRPr lang="en-US" sz="1400" b="1" i="1" dirty="0">
              <a:ea typeface="Times New Roman"/>
              <a:cs typeface="Times New Roman"/>
            </a:endParaRPr>
          </a:p>
          <a:p>
            <a:pPr algn="r" eaLnBrk="1" hangingPunct="1"/>
            <a:endParaRPr lang="en-CA" sz="1400" i="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13792"/>
            <a:ext cx="8229600" cy="1143000"/>
          </a:xfrm>
        </p:spPr>
        <p:txBody>
          <a:bodyPr/>
          <a:lstStyle/>
          <a:p>
            <a:r>
              <a:rPr lang="en-CA" dirty="0" smtClean="0">
                <a:solidFill>
                  <a:srgbClr val="C00000"/>
                </a:solidFill>
                <a:latin typeface="+mn-lt"/>
              </a:rPr>
              <a:t>Module </a:t>
            </a:r>
            <a:r>
              <a:rPr lang="en-US" dirty="0" smtClean="0">
                <a:solidFill>
                  <a:srgbClr val="C00000"/>
                </a:solidFill>
                <a:latin typeface="+mn-lt"/>
              </a:rPr>
              <a:t>Five: </a:t>
            </a:r>
            <a:br>
              <a:rPr lang="en-US" dirty="0" smtClean="0">
                <a:solidFill>
                  <a:srgbClr val="C00000"/>
                </a:solidFill>
                <a:latin typeface="+mn-lt"/>
              </a:rPr>
            </a:br>
            <a:r>
              <a:rPr lang="en-US" dirty="0" smtClean="0">
                <a:solidFill>
                  <a:srgbClr val="C00000"/>
                </a:solidFill>
                <a:latin typeface="+mn-lt"/>
              </a:rPr>
              <a:t>Electronic Options</a:t>
            </a:r>
            <a:endParaRPr lang="en-CA" dirty="0" smtClean="0">
              <a:solidFill>
                <a:srgbClr val="C00000"/>
              </a:solidFill>
              <a:latin typeface="+mn-lt"/>
            </a:endParaRPr>
          </a:p>
        </p:txBody>
      </p:sp>
      <p:sp>
        <p:nvSpPr>
          <p:cNvPr id="19459" name="Content Placeholder 3"/>
          <p:cNvSpPr>
            <a:spLocks noGrp="1"/>
          </p:cNvSpPr>
          <p:nvPr>
            <p:ph idx="1"/>
          </p:nvPr>
        </p:nvSpPr>
        <p:spPr>
          <a:xfrm>
            <a:off x="457200" y="2276872"/>
            <a:ext cx="8229600" cy="3849291"/>
          </a:xfrm>
        </p:spPr>
        <p:txBody>
          <a:bodyPr>
            <a:normAutofit/>
          </a:bodyPr>
          <a:lstStyle/>
          <a:p>
            <a:pPr algn="just"/>
            <a:r>
              <a:rPr lang="en-US" sz="2800" dirty="0" smtClean="0"/>
              <a:t>Advancements </a:t>
            </a:r>
            <a:r>
              <a:rPr lang="en-US" sz="2800" dirty="0"/>
              <a:t>in technology have made meetings more effective by providing ways of communicating and storing meeting information. Although many new tools are available to help give your meeting that cutting-edge-feel, there are many things to consider when determining electronic options. </a:t>
            </a:r>
            <a:endParaRPr lang="en-CA" sz="2800" dirty="0" smtClean="0"/>
          </a:p>
        </p:txBody>
      </p:sp>
      <p:sp>
        <p:nvSpPr>
          <p:cNvPr id="19460" name="Text Placeholder 4"/>
          <p:cNvSpPr>
            <a:spLocks noGrp="1"/>
          </p:cNvSpPr>
          <p:nvPr>
            <p:ph type="body" sz="quarter" idx="4294967295"/>
          </p:nvPr>
        </p:nvSpPr>
        <p:spPr>
          <a:xfrm>
            <a:off x="611560" y="5589240"/>
            <a:ext cx="8075240" cy="1233668"/>
          </a:xfrm>
          <a:ln>
            <a:miter lim="800000"/>
            <a:headEnd/>
            <a:tailEnd/>
          </a:ln>
        </p:spPr>
        <p:txBody>
          <a:bodyPr>
            <a:normAutofit/>
          </a:bodyPr>
          <a:lstStyle/>
          <a:p>
            <a:pPr algn="r">
              <a:lnSpc>
                <a:spcPct val="115000"/>
              </a:lnSpc>
              <a:spcBef>
                <a:spcPts val="0"/>
              </a:spcBef>
              <a:spcAft>
                <a:spcPts val="0"/>
              </a:spcAft>
            </a:pPr>
            <a:r>
              <a:rPr lang="en-US" sz="1400" i="1" dirty="0">
                <a:latin typeface="Cambria"/>
                <a:ea typeface="Times New Roman"/>
                <a:cs typeface="Times New Roman"/>
              </a:rPr>
              <a:t>The conventional definition of management is getting work done through people, </a:t>
            </a:r>
            <a:r>
              <a:rPr lang="en-US" sz="1400" i="1" dirty="0" smtClean="0">
                <a:latin typeface="Cambria"/>
                <a:ea typeface="Times New Roman"/>
                <a:cs typeface="Times New Roman"/>
              </a:rPr>
              <a:t/>
            </a:r>
            <a:br>
              <a:rPr lang="en-US" sz="1400" i="1" dirty="0" smtClean="0">
                <a:latin typeface="Cambria"/>
                <a:ea typeface="Times New Roman"/>
                <a:cs typeface="Times New Roman"/>
              </a:rPr>
            </a:br>
            <a:r>
              <a:rPr lang="en-US" sz="1400" i="1" dirty="0" smtClean="0">
                <a:latin typeface="Cambria"/>
                <a:ea typeface="Times New Roman"/>
                <a:cs typeface="Times New Roman"/>
              </a:rPr>
              <a:t>but </a:t>
            </a:r>
            <a:r>
              <a:rPr lang="en-US" sz="1400" i="1" dirty="0">
                <a:latin typeface="Cambria"/>
                <a:ea typeface="Times New Roman"/>
                <a:cs typeface="Times New Roman"/>
              </a:rPr>
              <a:t>real management is developing people through work.</a:t>
            </a:r>
            <a:endParaRPr lang="en-US" sz="1400" i="1" dirty="0">
              <a:ea typeface="Times New Roman"/>
              <a:cs typeface="Times New Roman"/>
            </a:endParaRPr>
          </a:p>
          <a:p>
            <a:pPr algn="r">
              <a:lnSpc>
                <a:spcPct val="115000"/>
              </a:lnSpc>
              <a:spcBef>
                <a:spcPts val="0"/>
              </a:spcBef>
              <a:spcAft>
                <a:spcPts val="1000"/>
              </a:spcAft>
            </a:pPr>
            <a:r>
              <a:rPr lang="en-US" sz="1400" i="1" dirty="0">
                <a:latin typeface="Cambria"/>
                <a:ea typeface="Times New Roman"/>
                <a:cs typeface="Times New Roman"/>
              </a:rPr>
              <a:t/>
            </a:r>
            <a:br>
              <a:rPr lang="en-US" sz="1400" i="1" dirty="0">
                <a:latin typeface="Cambria"/>
                <a:ea typeface="Times New Roman"/>
                <a:cs typeface="Times New Roman"/>
              </a:rPr>
            </a:br>
            <a:r>
              <a:rPr lang="en-US" sz="1400" b="1" i="1" dirty="0" smtClean="0">
                <a:latin typeface="Cambria"/>
                <a:ea typeface="Times New Roman"/>
                <a:cs typeface="Times New Roman"/>
              </a:rPr>
              <a:t>Agha </a:t>
            </a:r>
            <a:r>
              <a:rPr lang="en-US" sz="1400" b="1" i="1" dirty="0">
                <a:latin typeface="Cambria"/>
                <a:ea typeface="Times New Roman"/>
                <a:cs typeface="Times New Roman"/>
              </a:rPr>
              <a:t>Hasan Abedi</a:t>
            </a:r>
            <a:endParaRPr lang="en-US" sz="1400" b="1" i="1" dirty="0">
              <a:ea typeface="Times New Roman"/>
              <a:cs typeface="Times New Roman"/>
            </a:endParaRPr>
          </a:p>
          <a:p>
            <a:pPr algn="r"/>
            <a:endParaRPr lang="en-CA" sz="1400" i="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mn-lt"/>
              </a:rPr>
              <a:t>Overview of Choices Available</a:t>
            </a:r>
            <a:endParaRPr lang="en-CA" dirty="0" smtClean="0">
              <a:latin typeface="+mn-lt"/>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Presentation software</a:t>
            </a:r>
          </a:p>
          <a:p>
            <a:pPr marL="457200" indent="-457200">
              <a:buFont typeface="Arial" panose="020B0604020202020204" pitchFamily="34" charset="0"/>
              <a:buChar char="•"/>
            </a:pPr>
            <a:r>
              <a:rPr lang="en-US" dirty="0"/>
              <a:t>Web meeting</a:t>
            </a:r>
          </a:p>
          <a:p>
            <a:pPr marL="457200" indent="-457200">
              <a:buFont typeface="Arial" panose="020B0604020202020204" pitchFamily="34" charset="0"/>
              <a:buChar char="•"/>
            </a:pPr>
            <a:r>
              <a:rPr lang="en-US" dirty="0"/>
              <a:t>Video conference</a:t>
            </a:r>
          </a:p>
          <a:p>
            <a:pPr marL="457200" indent="-457200">
              <a:buFont typeface="Arial" panose="020B0604020202020204" pitchFamily="34" charset="0"/>
              <a:buChar char="•"/>
            </a:pPr>
            <a:r>
              <a:rPr lang="en-US" dirty="0"/>
              <a:t>Phone conference</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212976"/>
            <a:ext cx="3390900" cy="320992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latin typeface="+mn-lt"/>
              </a:rPr>
              <a:t>Things to Consider</a:t>
            </a:r>
            <a:endParaRPr lang="en-CA" dirty="0" smtClean="0">
              <a:latin typeface="+mn-lt"/>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Is the complexity of adding the technology outweighing the potential glitches?</a:t>
            </a:r>
          </a:p>
          <a:p>
            <a:pPr marL="457200" indent="-457200">
              <a:buFont typeface="Arial" panose="020B0604020202020204" pitchFamily="34" charset="0"/>
              <a:buChar char="•"/>
            </a:pPr>
            <a:r>
              <a:rPr lang="en-US" dirty="0"/>
              <a:t>Test and practice with the technology</a:t>
            </a:r>
          </a:p>
          <a:p>
            <a:pPr marL="457200" indent="-457200">
              <a:buFont typeface="Arial" panose="020B0604020202020204" pitchFamily="34" charset="0"/>
              <a:buChar char="•"/>
            </a:pPr>
            <a:r>
              <a:rPr lang="en-US" dirty="0"/>
              <a:t>Support from your IT department?</a:t>
            </a:r>
          </a:p>
          <a:p>
            <a:pPr marL="457200" indent="-457200">
              <a:buFont typeface="Arial" panose="020B0604020202020204" pitchFamily="34" charset="0"/>
              <a:buChar char="•"/>
            </a:pPr>
            <a:r>
              <a:rPr lang="en-US" dirty="0"/>
              <a:t>Are there any costs to consider?</a:t>
            </a:r>
          </a:p>
          <a:p>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Making a Final </a:t>
            </a:r>
            <a:r>
              <a:rPr lang="en-US" dirty="0" smtClean="0">
                <a:latin typeface="+mn-lt"/>
              </a:rPr>
              <a:t>Decision</a:t>
            </a:r>
            <a:endParaRPr lang="en-US" dirty="0">
              <a:latin typeface="+mn-lt"/>
            </a:endParaRPr>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a:t>Am I proficient with the technology?</a:t>
            </a:r>
          </a:p>
          <a:p>
            <a:pPr marL="457200" indent="-457200">
              <a:buFont typeface="Arial" panose="020B0604020202020204" pitchFamily="34" charset="0"/>
              <a:buChar char="•"/>
            </a:pPr>
            <a:r>
              <a:rPr lang="en-US" dirty="0"/>
              <a:t>Are the participants capable of using the technology?</a:t>
            </a:r>
          </a:p>
          <a:p>
            <a:pPr marL="457200" indent="-457200">
              <a:buFont typeface="Arial" panose="020B0604020202020204" pitchFamily="34" charset="0"/>
              <a:buChar char="•"/>
            </a:pPr>
            <a:r>
              <a:rPr lang="en-US" dirty="0"/>
              <a:t>Do you have the budget to support the technology?</a:t>
            </a:r>
          </a:p>
          <a:p>
            <a:endParaRPr lang="en-CA" dirty="0"/>
          </a:p>
        </p:txBody>
      </p:sp>
    </p:spTree>
    <p:extLst>
      <p:ext uri="{BB962C8B-B14F-4D97-AF65-F5344CB8AC3E}">
        <p14:creationId xmlns:p14="http://schemas.microsoft.com/office/powerpoint/2010/main" val="775270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noProof="0" dirty="0">
                <a:latin typeface="+mn-lt"/>
              </a:rPr>
              <a:t>Module </a:t>
            </a:r>
            <a:r>
              <a:rPr lang="en-US" noProof="0" dirty="0" smtClean="0">
                <a:latin typeface="+mn-lt"/>
              </a:rPr>
              <a:t>Five: </a:t>
            </a:r>
            <a:r>
              <a:rPr lang="en-US" noProof="0" dirty="0">
                <a:latin typeface="+mn-lt"/>
              </a:rPr>
              <a:t>Review Questions</a:t>
            </a:r>
            <a:endParaRPr lang="en-US" noProof="0"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fontScale="92500" lnSpcReduction="2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Which of the following is a type of software useful for presentations?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Microsoft Outlook</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Microsoft Power Point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Microsoft Access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Microsoft One Note</a:t>
            </a: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Video conferencing connects two or more: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Remote sites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Cameras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Television screens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Skype accounts</a:t>
            </a:r>
          </a:p>
          <a:p>
            <a:endParaRPr lang="en-US" dirty="0" smtClean="0"/>
          </a:p>
        </p:txBody>
      </p:sp>
    </p:spTree>
    <p:extLst>
      <p:ext uri="{BB962C8B-B14F-4D97-AF65-F5344CB8AC3E}">
        <p14:creationId xmlns:p14="http://schemas.microsoft.com/office/powerpoint/2010/main" val="1759957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noProof="0" dirty="0">
                <a:latin typeface="+mn-lt"/>
              </a:rPr>
              <a:t>Module </a:t>
            </a:r>
            <a:r>
              <a:rPr lang="en-US" noProof="0" dirty="0" smtClean="0">
                <a:latin typeface="+mn-lt"/>
              </a:rPr>
              <a:t>Five: </a:t>
            </a:r>
            <a:r>
              <a:rPr lang="en-US" noProof="0" dirty="0">
                <a:latin typeface="+mn-lt"/>
              </a:rPr>
              <a:t>Review Questions</a:t>
            </a:r>
            <a:endParaRPr lang="en-US" noProof="0"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3"/>
              <a:tabLst>
                <a:tab pos="857250" algn="l"/>
              </a:tabLst>
            </a:pPr>
            <a:r>
              <a:rPr lang="en-US" dirty="0">
                <a:ea typeface="Times New Roman"/>
                <a:cs typeface="Times New Roman"/>
              </a:rPr>
              <a:t>What is the most important thing to consider when dealing with electronic meeting tools?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Affordability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Your ability to use and troubleshoot them</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Reputation of electronic tools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General acceptance of specific electronic tools</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When is using technology recommendable for the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 case of larger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 case of longer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Always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Only when it’s necessary </a:t>
            </a:r>
          </a:p>
          <a:p>
            <a:endParaRPr lang="en-US" dirty="0" smtClean="0"/>
          </a:p>
        </p:txBody>
      </p:sp>
    </p:spTree>
    <p:extLst>
      <p:ext uri="{BB962C8B-B14F-4D97-AF65-F5344CB8AC3E}">
        <p14:creationId xmlns:p14="http://schemas.microsoft.com/office/powerpoint/2010/main" val="3513937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noProof="0" dirty="0">
                <a:latin typeface="+mn-lt"/>
              </a:rPr>
              <a:t>Module </a:t>
            </a:r>
            <a:r>
              <a:rPr lang="en-US" noProof="0" dirty="0" smtClean="0">
                <a:latin typeface="+mn-lt"/>
              </a:rPr>
              <a:t>Five: </a:t>
            </a:r>
            <a:r>
              <a:rPr lang="en-US" noProof="0" dirty="0">
                <a:latin typeface="+mn-lt"/>
              </a:rPr>
              <a:t>Review Questions</a:t>
            </a:r>
            <a:endParaRPr lang="en-US" noProof="0"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fontScale="77500" lnSpcReduction="20000"/>
          </a:bodyPr>
          <a:lstStyle/>
          <a:p>
            <a:pPr marL="338138" marR="0" lvl="0" indent="-338138">
              <a:lnSpc>
                <a:spcPct val="115000"/>
              </a:lnSpc>
              <a:spcBef>
                <a:spcPts val="0"/>
              </a:spcBef>
              <a:spcAft>
                <a:spcPts val="1000"/>
              </a:spcAft>
              <a:buFont typeface="+mj-lt"/>
              <a:buAutoNum type="arabicParenR" startAt="5"/>
              <a:tabLst>
                <a:tab pos="857250" algn="l"/>
              </a:tabLst>
            </a:pPr>
            <a:r>
              <a:rPr lang="en-US" dirty="0">
                <a:ea typeface="Times New Roman"/>
                <a:cs typeface="Times New Roman"/>
              </a:rPr>
              <a:t>Which of the following questions is not crucial when you need to decide will you use technology for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Is there a large number of graphics that will be presented?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Do you have IT support available?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Will there be people connecting to my meeting from remote locations?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All of the questions above are crucial</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If using technology is too risky, what should you do?</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Discuss with other participants about it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Take the risk anyway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Avoid using technology</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Take the risk, but prepare a backup plan</a:t>
            </a:r>
          </a:p>
        </p:txBody>
      </p:sp>
    </p:spTree>
    <p:extLst>
      <p:ext uri="{BB962C8B-B14F-4D97-AF65-F5344CB8AC3E}">
        <p14:creationId xmlns:p14="http://schemas.microsoft.com/office/powerpoint/2010/main" val="21686310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noProof="0" dirty="0">
                <a:latin typeface="+mn-lt"/>
              </a:rPr>
              <a:t>Module </a:t>
            </a:r>
            <a:r>
              <a:rPr lang="en-US" noProof="0" dirty="0" smtClean="0">
                <a:latin typeface="+mn-lt"/>
              </a:rPr>
              <a:t>Five: </a:t>
            </a:r>
            <a:r>
              <a:rPr lang="en-US" noProof="0" dirty="0">
                <a:latin typeface="+mn-lt"/>
              </a:rPr>
              <a:t>Review Questions</a:t>
            </a:r>
            <a:endParaRPr lang="en-US" noProof="0"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fontScale="70000" lnSpcReduction="20000"/>
          </a:bodyPr>
          <a:lstStyle/>
          <a:p>
            <a:pPr marL="338138" marR="0" lvl="0" indent="-338138">
              <a:lnSpc>
                <a:spcPct val="115000"/>
              </a:lnSpc>
              <a:spcBef>
                <a:spcPts val="0"/>
              </a:spcBef>
              <a:spcAft>
                <a:spcPts val="1000"/>
              </a:spcAft>
              <a:buFont typeface="+mj-lt"/>
              <a:buAutoNum type="arabicParenR" startAt="7"/>
              <a:tabLst>
                <a:tab pos="688975" algn="l"/>
              </a:tabLst>
            </a:pPr>
            <a:r>
              <a:rPr lang="en-US" dirty="0">
                <a:ea typeface="Times New Roman"/>
                <a:cs typeface="Times New Roman"/>
              </a:rPr>
              <a:t>What was Bobby and Deirdre’s goal in the example shown in case study?</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Higher-level objectives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Original objectives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Acceptable objectives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Readymade objectives</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If Bobby and Deirdre’s detailed goal was </a:t>
            </a:r>
            <a:r>
              <a:rPr lang="en-US" dirty="0">
                <a:solidFill>
                  <a:srgbClr val="000000"/>
                </a:solidFill>
                <a:ea typeface="Times New Roman"/>
                <a:cs typeface="Times New Roman"/>
              </a:rPr>
              <a:t>‘Understand how to fill in worksheet data, the elements of a graph, and how to apply a pre-designed graph layout’, what would be their original goal?</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Apply technology on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Apply technology on business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Complete training on Excel</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Explore the possibilities of graphs</a:t>
            </a:r>
          </a:p>
        </p:txBody>
      </p:sp>
    </p:spTree>
    <p:extLst>
      <p:ext uri="{BB962C8B-B14F-4D97-AF65-F5344CB8AC3E}">
        <p14:creationId xmlns:p14="http://schemas.microsoft.com/office/powerpoint/2010/main" val="15858761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noProof="0" dirty="0">
                <a:latin typeface="+mn-lt"/>
              </a:rPr>
              <a:t>Module </a:t>
            </a:r>
            <a:r>
              <a:rPr lang="en-US" noProof="0" dirty="0" smtClean="0">
                <a:latin typeface="+mn-lt"/>
              </a:rPr>
              <a:t>Five: </a:t>
            </a:r>
            <a:r>
              <a:rPr lang="en-US" noProof="0" dirty="0">
                <a:latin typeface="+mn-lt"/>
              </a:rPr>
              <a:t>Review Questions</a:t>
            </a:r>
            <a:endParaRPr lang="en-US" noProof="0"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fontScale="92500" lnSpcReduction="2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Which of the following is a type of software useful for presentations?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Microsoft Outlook</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Microsoft Power Point</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Microsoft Access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Microsoft One Note</a:t>
            </a: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Video conferencing connects two or more:</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Remote sites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Cameras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Television screens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Skype accounts</a:t>
            </a:r>
          </a:p>
          <a:p>
            <a:endParaRPr lang="en-US" dirty="0" smtClean="0"/>
          </a:p>
        </p:txBody>
      </p:sp>
    </p:spTree>
    <p:extLst>
      <p:ext uri="{BB962C8B-B14F-4D97-AF65-F5344CB8AC3E}">
        <p14:creationId xmlns:p14="http://schemas.microsoft.com/office/powerpoint/2010/main" val="41570585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noProof="0" dirty="0">
                <a:latin typeface="+mn-lt"/>
              </a:rPr>
              <a:t>Module </a:t>
            </a:r>
            <a:r>
              <a:rPr lang="en-US" noProof="0" dirty="0" smtClean="0">
                <a:latin typeface="+mn-lt"/>
              </a:rPr>
              <a:t>Five: </a:t>
            </a:r>
            <a:r>
              <a:rPr lang="en-US" noProof="0" dirty="0">
                <a:latin typeface="+mn-lt"/>
              </a:rPr>
              <a:t>Review Questions</a:t>
            </a:r>
            <a:endParaRPr lang="en-US" noProof="0"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3"/>
              <a:tabLst>
                <a:tab pos="857250" algn="l"/>
              </a:tabLst>
            </a:pPr>
            <a:r>
              <a:rPr lang="en-US" dirty="0">
                <a:ea typeface="Times New Roman"/>
                <a:cs typeface="Times New Roman"/>
              </a:rPr>
              <a:t>What is the most important thing to consider when dealing with electronic meeting tools?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Affordability</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Your ability to use and troubleshoot them</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Reputation of electronic tools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General acceptance of specific electronic tools</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When is using technology recommendable for the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 case of larger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 case of longer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Always</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Only when it’s necessary </a:t>
            </a: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3454713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pPr eaLnBrk="1" hangingPunct="1"/>
            <a:r>
              <a:rPr lang="en-US" dirty="0" smtClean="0">
                <a:latin typeface="+mn-lt"/>
              </a:rPr>
              <a:t>Identifying the Participants</a:t>
            </a:r>
            <a:endParaRPr lang="en-CA" dirty="0" smtClean="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329946"/>
            <a:ext cx="5292080" cy="3528054"/>
          </a:xfrm>
          <a:prstGeom prst="rect">
            <a:avLst/>
          </a:prstGeom>
        </p:spPr>
      </p:pic>
      <p:sp>
        <p:nvSpPr>
          <p:cNvPr id="2" name="Content Placeholder 1"/>
          <p:cNvSpPr>
            <a:spLocks noGrp="1"/>
          </p:cNvSpPr>
          <p:nvPr>
            <p:ph idx="1"/>
          </p:nvPr>
        </p:nvSpPr>
        <p:spPr>
          <a:xfrm>
            <a:off x="457200" y="1423317"/>
            <a:ext cx="8229600" cy="4525963"/>
          </a:xfrm>
        </p:spPr>
        <p:txBody>
          <a:bodyPr/>
          <a:lstStyle/>
          <a:p>
            <a:pPr marL="457200" indent="-457200">
              <a:buFont typeface="Arial" panose="020B0604020202020204" pitchFamily="34" charset="0"/>
              <a:buChar char="•"/>
            </a:pPr>
            <a:r>
              <a:rPr lang="en-US" dirty="0"/>
              <a:t>Do not invite everyone</a:t>
            </a:r>
          </a:p>
          <a:p>
            <a:pPr marL="457200" indent="-457200">
              <a:buFont typeface="Arial" panose="020B0604020202020204" pitchFamily="34" charset="0"/>
              <a:buChar char="•"/>
            </a:pPr>
            <a:r>
              <a:rPr lang="en-US" dirty="0"/>
              <a:t>Be specific</a:t>
            </a:r>
          </a:p>
          <a:p>
            <a:pPr marL="457200" indent="-457200">
              <a:buFont typeface="Arial" panose="020B0604020202020204" pitchFamily="34" charset="0"/>
              <a:buChar char="•"/>
            </a:pPr>
            <a:r>
              <a:rPr lang="en-US" dirty="0"/>
              <a:t>Meeting purposes?</a:t>
            </a:r>
          </a:p>
          <a:p>
            <a:pPr marL="457200" indent="-457200">
              <a:buFont typeface="Arial" panose="020B0604020202020204" pitchFamily="34" charset="0"/>
              <a:buChar char="•"/>
            </a:pPr>
            <a:r>
              <a:rPr lang="en-US" dirty="0"/>
              <a:t>Remove non- contributors</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noProof="0" dirty="0">
                <a:latin typeface="+mn-lt"/>
              </a:rPr>
              <a:t>Module </a:t>
            </a:r>
            <a:r>
              <a:rPr lang="en-US" noProof="0" dirty="0" smtClean="0">
                <a:latin typeface="+mn-lt"/>
              </a:rPr>
              <a:t>Five: </a:t>
            </a:r>
            <a:r>
              <a:rPr lang="en-US" noProof="0" dirty="0">
                <a:latin typeface="+mn-lt"/>
              </a:rPr>
              <a:t>Review Questions</a:t>
            </a:r>
            <a:endParaRPr lang="en-US" noProof="0"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fontScale="77500" lnSpcReduction="20000"/>
          </a:bodyPr>
          <a:lstStyle/>
          <a:p>
            <a:pPr marL="338138" marR="0" lvl="0" indent="-338138">
              <a:lnSpc>
                <a:spcPct val="115000"/>
              </a:lnSpc>
              <a:spcBef>
                <a:spcPts val="0"/>
              </a:spcBef>
              <a:spcAft>
                <a:spcPts val="1000"/>
              </a:spcAft>
              <a:buFont typeface="+mj-lt"/>
              <a:buAutoNum type="arabicParenR" startAt="5"/>
              <a:tabLst>
                <a:tab pos="857250" algn="l"/>
              </a:tabLst>
            </a:pPr>
            <a:r>
              <a:rPr lang="en-US" dirty="0">
                <a:ea typeface="Times New Roman"/>
                <a:cs typeface="Times New Roman"/>
              </a:rPr>
              <a:t>Which of the following questions is not crucial when you need to decide will you use technology for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Is there a large number of graphics that will be presented?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Do you have IT support available?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Will there be people connecting to my meeting from remote locations?</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All of the questions above are crucial</a:t>
            </a:r>
            <a:endParaRPr lang="en-US" dirty="0">
              <a:ea typeface="Times New Roman"/>
              <a:cs typeface="Times New Roman"/>
            </a:endParaRP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If using technology is too risky, what should you do?</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Discuss with other participants about it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Take the risk anyway</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Avoid using technology</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Take the risk, but prepare a backup plan</a:t>
            </a:r>
          </a:p>
        </p:txBody>
      </p:sp>
    </p:spTree>
    <p:extLst>
      <p:ext uri="{BB962C8B-B14F-4D97-AF65-F5344CB8AC3E}">
        <p14:creationId xmlns:p14="http://schemas.microsoft.com/office/powerpoint/2010/main" val="34811037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noProof="0" dirty="0">
                <a:latin typeface="+mn-lt"/>
              </a:rPr>
              <a:t>Module </a:t>
            </a:r>
            <a:r>
              <a:rPr lang="en-US" noProof="0" dirty="0" smtClean="0">
                <a:latin typeface="+mn-lt"/>
              </a:rPr>
              <a:t>Five: </a:t>
            </a:r>
            <a:r>
              <a:rPr lang="en-US" noProof="0" dirty="0">
                <a:latin typeface="+mn-lt"/>
              </a:rPr>
              <a:t>Review Questions</a:t>
            </a:r>
            <a:endParaRPr lang="en-US" noProof="0"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fontScale="70000" lnSpcReduction="20000"/>
          </a:bodyPr>
          <a:lstStyle/>
          <a:p>
            <a:pPr marL="338138" marR="0" lvl="0" indent="-338138">
              <a:lnSpc>
                <a:spcPct val="115000"/>
              </a:lnSpc>
              <a:spcBef>
                <a:spcPts val="0"/>
              </a:spcBef>
              <a:spcAft>
                <a:spcPts val="1000"/>
              </a:spcAft>
              <a:buFont typeface="+mj-lt"/>
              <a:buAutoNum type="arabicParenR" startAt="7"/>
              <a:tabLst>
                <a:tab pos="688975" algn="l"/>
              </a:tabLst>
            </a:pPr>
            <a:r>
              <a:rPr lang="en-US" dirty="0">
                <a:ea typeface="Times New Roman"/>
                <a:cs typeface="Times New Roman"/>
              </a:rPr>
              <a:t>What was Bobby and Deirdre’s goal in the example shown in case study?</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Higher-level objectives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Original objectives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Acceptable objectives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Readymade objectives</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If Bobby and Deirdre’s detailed goal was </a:t>
            </a:r>
            <a:r>
              <a:rPr lang="en-US" dirty="0">
                <a:solidFill>
                  <a:srgbClr val="000000"/>
                </a:solidFill>
                <a:ea typeface="Times New Roman"/>
                <a:cs typeface="Times New Roman"/>
              </a:rPr>
              <a:t>‘Understand how to fill in worksheet data, the elements of a graph, and how to apply a pre-designed graph layout’, what would be their original goal?</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Apply technology on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Apply technology on business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Complete training on Excel</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Explore the possibilities of graphs</a:t>
            </a:r>
          </a:p>
        </p:txBody>
      </p:sp>
    </p:spTree>
    <p:extLst>
      <p:ext uri="{BB962C8B-B14F-4D97-AF65-F5344CB8AC3E}">
        <p14:creationId xmlns:p14="http://schemas.microsoft.com/office/powerpoint/2010/main" val="28161641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0" y="404664"/>
            <a:ext cx="9144000" cy="1575048"/>
          </a:xfrm>
        </p:spPr>
        <p:txBody>
          <a:bodyPr/>
          <a:lstStyle/>
          <a:p>
            <a:r>
              <a:rPr lang="en-CA" dirty="0" smtClean="0">
                <a:solidFill>
                  <a:srgbClr val="C00000"/>
                </a:solidFill>
                <a:latin typeface="+mn-lt"/>
              </a:rPr>
              <a:t>Module </a:t>
            </a:r>
            <a:r>
              <a:rPr lang="en-US" dirty="0" smtClean="0">
                <a:solidFill>
                  <a:srgbClr val="C00000"/>
                </a:solidFill>
                <a:latin typeface="+mn-lt"/>
              </a:rPr>
              <a:t>Six: </a:t>
            </a:r>
            <a:br>
              <a:rPr lang="en-US" dirty="0" smtClean="0">
                <a:solidFill>
                  <a:srgbClr val="C00000"/>
                </a:solidFill>
                <a:latin typeface="+mn-lt"/>
              </a:rPr>
            </a:br>
            <a:r>
              <a:rPr lang="en-US" dirty="0" smtClean="0">
                <a:solidFill>
                  <a:srgbClr val="C00000"/>
                </a:solidFill>
                <a:latin typeface="+mn-lt"/>
              </a:rPr>
              <a:t>Meeting Roles and Responsibilities</a:t>
            </a:r>
            <a:endParaRPr lang="en-CA" dirty="0" smtClean="0">
              <a:solidFill>
                <a:srgbClr val="C00000"/>
              </a:solidFill>
              <a:latin typeface="+mn-lt"/>
            </a:endParaRPr>
          </a:p>
        </p:txBody>
      </p:sp>
      <p:sp>
        <p:nvSpPr>
          <p:cNvPr id="22531" name="Content Placeholder 4"/>
          <p:cNvSpPr>
            <a:spLocks noGrp="1"/>
          </p:cNvSpPr>
          <p:nvPr>
            <p:ph idx="1"/>
          </p:nvPr>
        </p:nvSpPr>
        <p:spPr>
          <a:xfrm>
            <a:off x="457200" y="2276872"/>
            <a:ext cx="8229600" cy="3849291"/>
          </a:xfrm>
        </p:spPr>
        <p:txBody>
          <a:bodyPr/>
          <a:lstStyle/>
          <a:p>
            <a:pPr algn="just"/>
            <a:r>
              <a:rPr lang="en-US" dirty="0" smtClean="0"/>
              <a:t>In </a:t>
            </a:r>
            <a:r>
              <a:rPr lang="en-US" dirty="0"/>
              <a:t>this module, you will learn the role of the Chairperson, Minute Taker, and the Attendees. Finally, you will learn how to vary the roles for large and small meetings. Let us begin first by identifying the role of the Chairperson. </a:t>
            </a:r>
          </a:p>
        </p:txBody>
      </p:sp>
      <p:sp>
        <p:nvSpPr>
          <p:cNvPr id="22532" name="Text Placeholder 5"/>
          <p:cNvSpPr>
            <a:spLocks noGrp="1"/>
          </p:cNvSpPr>
          <p:nvPr>
            <p:ph type="body" sz="quarter" idx="4294967295"/>
          </p:nvPr>
        </p:nvSpPr>
        <p:spPr>
          <a:xfrm>
            <a:off x="457200" y="5733256"/>
            <a:ext cx="8229600" cy="905880"/>
          </a:xfrm>
          <a:ln>
            <a:miter lim="800000"/>
            <a:headEnd/>
            <a:tailEnd/>
          </a:ln>
        </p:spPr>
        <p:txBody>
          <a:bodyPr/>
          <a:lstStyle/>
          <a:p>
            <a:pPr algn="r">
              <a:lnSpc>
                <a:spcPct val="115000"/>
              </a:lnSpc>
              <a:spcBef>
                <a:spcPts val="0"/>
              </a:spcBef>
              <a:spcAft>
                <a:spcPts val="1000"/>
              </a:spcAft>
            </a:pPr>
            <a:r>
              <a:rPr lang="en-US" sz="1400" i="1" dirty="0">
                <a:latin typeface="Cambria"/>
                <a:ea typeface="Times New Roman"/>
                <a:cs typeface="Times New Roman"/>
              </a:rPr>
              <a:t>Do not follow where the path may lead. Go instead where there is no path and leave a trail.</a:t>
            </a:r>
            <a:endParaRPr lang="en-US" sz="1400" i="1" dirty="0">
              <a:ea typeface="Times New Roman"/>
              <a:cs typeface="Times New Roman"/>
            </a:endParaRPr>
          </a:p>
          <a:p>
            <a:pPr algn="r">
              <a:lnSpc>
                <a:spcPct val="115000"/>
              </a:lnSpc>
              <a:spcBef>
                <a:spcPts val="0"/>
              </a:spcBef>
              <a:spcAft>
                <a:spcPts val="1000"/>
              </a:spcAft>
            </a:pPr>
            <a:r>
              <a:rPr lang="en-US" sz="1400" b="1" i="1" dirty="0">
                <a:latin typeface="Cambria"/>
                <a:ea typeface="Times New Roman"/>
                <a:cs typeface="Times New Roman"/>
              </a:rPr>
              <a:t>Harold R. </a:t>
            </a:r>
            <a:r>
              <a:rPr lang="en-US" sz="1400" b="1" i="1" dirty="0" err="1" smtClean="0">
                <a:latin typeface="Cambria"/>
                <a:ea typeface="Times New Roman"/>
                <a:cs typeface="Times New Roman"/>
              </a:rPr>
              <a:t>McAlindon</a:t>
            </a:r>
            <a:endParaRPr lang="en-US" sz="1400" b="1" i="1" dirty="0">
              <a:ea typeface="Times New Roman"/>
              <a:cs typeface="Times New Roman"/>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r>
              <a:rPr lang="en-US" dirty="0" smtClean="0">
                <a:latin typeface="+mn-lt"/>
              </a:rPr>
              <a:t>The Chairperson</a:t>
            </a:r>
            <a:endParaRPr lang="en-CA" dirty="0" smtClean="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71" y="1916832"/>
            <a:ext cx="2325729" cy="4941168"/>
          </a:xfrm>
          <a:prstGeom prst="rect">
            <a:avLst/>
          </a:prstGeom>
        </p:spPr>
      </p:pic>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Remain fair with all participants</a:t>
            </a:r>
          </a:p>
          <a:p>
            <a:pPr marL="457200" indent="-457200">
              <a:buFont typeface="Arial" panose="020B0604020202020204" pitchFamily="34" charset="0"/>
              <a:buChar char="•"/>
            </a:pPr>
            <a:r>
              <a:rPr lang="en-US" dirty="0"/>
              <a:t>Start the meeting</a:t>
            </a:r>
          </a:p>
          <a:p>
            <a:pPr marL="457200" indent="-457200">
              <a:buFont typeface="Arial" panose="020B0604020202020204" pitchFamily="34" charset="0"/>
              <a:buChar char="•"/>
            </a:pPr>
            <a:r>
              <a:rPr lang="en-US" dirty="0"/>
              <a:t>Transition from agenda topic </a:t>
            </a:r>
            <a:r>
              <a:rPr lang="en-US" dirty="0" smtClean="0"/>
              <a:t/>
            </a:r>
            <a:br>
              <a:rPr lang="en-US" dirty="0" smtClean="0"/>
            </a:br>
            <a:r>
              <a:rPr lang="en-US" dirty="0" smtClean="0"/>
              <a:t>to </a:t>
            </a:r>
            <a:r>
              <a:rPr lang="en-US" dirty="0"/>
              <a:t>the next</a:t>
            </a:r>
          </a:p>
          <a:p>
            <a:pPr marL="457200" indent="-457200">
              <a:buFont typeface="Arial" panose="020B0604020202020204" pitchFamily="34" charset="0"/>
              <a:buChar char="•"/>
            </a:pPr>
            <a:r>
              <a:rPr lang="en-US" dirty="0"/>
              <a:t>Handle disruptions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latin typeface="+mn-lt"/>
              </a:rPr>
              <a:t>The Minute Taker</a:t>
            </a:r>
            <a:endParaRPr lang="en-CA" dirty="0" smtClean="0">
              <a:latin typeface="+mn-l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428842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mn-lt"/>
              </a:rPr>
              <a:t>The Attendees</a:t>
            </a:r>
            <a:endParaRPr lang="en-CA" dirty="0" smtClean="0">
              <a:latin typeface="+mn-l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383" b="5981"/>
          <a:stretch/>
        </p:blipFill>
        <p:spPr>
          <a:xfrm>
            <a:off x="2987824" y="1916832"/>
            <a:ext cx="5882168" cy="4680520"/>
          </a:xfrm>
          <a:prstGeom prst="rect">
            <a:avLst/>
          </a:prstGeom>
        </p:spPr>
      </p:pic>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CA" dirty="0"/>
              <a:t>Prepare</a:t>
            </a:r>
          </a:p>
          <a:p>
            <a:pPr marL="457200" indent="-457200">
              <a:buFont typeface="Arial" panose="020B0604020202020204" pitchFamily="34" charset="0"/>
              <a:buChar char="•"/>
            </a:pPr>
            <a:r>
              <a:rPr lang="en-CA" dirty="0"/>
              <a:t>Participate</a:t>
            </a:r>
          </a:p>
          <a:p>
            <a:pPr marL="457200" indent="-457200">
              <a:buFont typeface="Arial" panose="020B0604020202020204" pitchFamily="34" charset="0"/>
              <a:buChar char="•"/>
            </a:pPr>
            <a:r>
              <a:rPr lang="en-CA" dirty="0"/>
              <a:t>Produce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latin typeface="+mn-lt"/>
              </a:rPr>
              <a:t>Variations for </a:t>
            </a:r>
            <a:br>
              <a:rPr lang="en-US" dirty="0" smtClean="0">
                <a:latin typeface="+mn-lt"/>
              </a:rPr>
            </a:br>
            <a:r>
              <a:rPr lang="en-US" dirty="0" smtClean="0">
                <a:latin typeface="+mn-lt"/>
              </a:rPr>
              <a:t>Large and Small Meetings </a:t>
            </a:r>
            <a:endParaRPr lang="en-CA" dirty="0" smtClean="0">
              <a:latin typeface="+mn-lt"/>
            </a:endParaRPr>
          </a:p>
        </p:txBody>
      </p:sp>
      <p:sp>
        <p:nvSpPr>
          <p:cNvPr id="2" name="Content Placeholder 1"/>
          <p:cNvSpPr>
            <a:spLocks noGrp="1"/>
          </p:cNvSpPr>
          <p:nvPr>
            <p:ph idx="1"/>
          </p:nvPr>
        </p:nvSpPr>
        <p:spPr>
          <a:xfrm>
            <a:off x="457200" y="2132856"/>
            <a:ext cx="8229600" cy="3993307"/>
          </a:xfrm>
        </p:spPr>
        <p:txBody>
          <a:bodyPr/>
          <a:lstStyle/>
          <a:p>
            <a:pPr marL="457200" indent="-457200">
              <a:buFont typeface="Arial" panose="020B0604020202020204" pitchFamily="34" charset="0"/>
              <a:buChar char="•"/>
            </a:pPr>
            <a:r>
              <a:rPr lang="en-US" dirty="0"/>
              <a:t>An extra minutes taker </a:t>
            </a:r>
          </a:p>
          <a:p>
            <a:pPr marL="457200" indent="-457200">
              <a:buFont typeface="Arial" panose="020B0604020202020204" pitchFamily="34" charset="0"/>
              <a:buChar char="•"/>
            </a:pPr>
            <a:r>
              <a:rPr lang="en-US" dirty="0"/>
              <a:t>A person to greet attendees</a:t>
            </a:r>
          </a:p>
          <a:p>
            <a:pPr marL="457200" indent="-457200">
              <a:buFont typeface="Arial" panose="020B0604020202020204" pitchFamily="34" charset="0"/>
              <a:buChar char="•"/>
            </a:pPr>
            <a:r>
              <a:rPr lang="en-US" dirty="0"/>
              <a:t>A person to manage the </a:t>
            </a:r>
            <a:r>
              <a:rPr lang="en-US" dirty="0" smtClean="0"/>
              <a:t/>
            </a:r>
            <a:br>
              <a:rPr lang="en-US" dirty="0" smtClean="0"/>
            </a:br>
            <a:r>
              <a:rPr lang="en-US" dirty="0" smtClean="0"/>
              <a:t>hospitality </a:t>
            </a:r>
            <a:r>
              <a:rPr lang="en-US" dirty="0"/>
              <a:t>aspect</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647" y="3399197"/>
            <a:ext cx="3171825" cy="34290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noProof="0" dirty="0">
                <a:latin typeface="+mn-lt"/>
              </a:rPr>
              <a:t>Module </a:t>
            </a:r>
            <a:r>
              <a:rPr lang="en-US" noProof="0" dirty="0" smtClean="0">
                <a:latin typeface="+mn-lt"/>
              </a:rPr>
              <a:t>Six: </a:t>
            </a:r>
            <a:r>
              <a:rPr lang="en-US" noProof="0" dirty="0">
                <a:latin typeface="+mn-lt"/>
              </a:rPr>
              <a:t>Review Questions</a:t>
            </a:r>
            <a:endParaRPr lang="en-US" noProof="0"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85000" lnSpcReduction="2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Which of the following is not something that chairman must do?</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Start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Come up with the final solution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Introduce the next presenter</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Take care of the rules</a:t>
            </a:r>
          </a:p>
          <a:p>
            <a:pPr marL="342900" marR="0" lvl="0" indent="-342900">
              <a:lnSpc>
                <a:spcPct val="115000"/>
              </a:lnSpc>
              <a:spcBef>
                <a:spcPts val="0"/>
              </a:spcBef>
              <a:spcAft>
                <a:spcPts val="1000"/>
              </a:spcAft>
              <a:buFont typeface="+mj-lt"/>
              <a:buAutoNum type="arabicParenR" startAt="2"/>
            </a:pPr>
            <a:r>
              <a:rPr lang="en-US" dirty="0">
                <a:ea typeface="Times New Roman"/>
                <a:cs typeface="Times New Roman"/>
              </a:rPr>
              <a:t>Which of the following is not a necessary quality of a chairman?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Authority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Strictness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Flexibility</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Impartiality</a:t>
            </a:r>
          </a:p>
          <a:p>
            <a:endParaRPr lang="en-US" dirty="0" smtClean="0"/>
          </a:p>
        </p:txBody>
      </p:sp>
    </p:spTree>
    <p:extLst>
      <p:ext uri="{BB962C8B-B14F-4D97-AF65-F5344CB8AC3E}">
        <p14:creationId xmlns:p14="http://schemas.microsoft.com/office/powerpoint/2010/main" val="29982655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noProof="0" dirty="0">
                <a:latin typeface="+mn-lt"/>
              </a:rPr>
              <a:t>Module </a:t>
            </a:r>
            <a:r>
              <a:rPr lang="en-US" noProof="0" dirty="0" smtClean="0">
                <a:latin typeface="+mn-lt"/>
              </a:rPr>
              <a:t>Six: </a:t>
            </a:r>
            <a:r>
              <a:rPr lang="en-US" noProof="0" dirty="0">
                <a:latin typeface="+mn-lt"/>
              </a:rPr>
              <a:t>Review Questions</a:t>
            </a:r>
            <a:endParaRPr lang="en-US" noProof="0"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3"/>
              <a:tabLst>
                <a:tab pos="857250" algn="l"/>
              </a:tabLst>
            </a:pPr>
            <a:r>
              <a:rPr lang="en-US" dirty="0">
                <a:ea typeface="Times New Roman"/>
                <a:cs typeface="Times New Roman"/>
              </a:rPr>
              <a:t>Which of the following is not something necessary for a good minute taker?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Writing abilities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Listening abilities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Paying attention to details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All of the above is important</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Which tool is the best for minute taking?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Lap top</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Paper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Recording </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Every tool can be equally good</a:t>
            </a:r>
          </a:p>
          <a:p>
            <a:endParaRPr lang="en-US" dirty="0" smtClean="0"/>
          </a:p>
        </p:txBody>
      </p:sp>
    </p:spTree>
    <p:extLst>
      <p:ext uri="{BB962C8B-B14F-4D97-AF65-F5344CB8AC3E}">
        <p14:creationId xmlns:p14="http://schemas.microsoft.com/office/powerpoint/2010/main" val="13993051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noProof="0" dirty="0">
                <a:latin typeface="+mn-lt"/>
              </a:rPr>
              <a:t>Module </a:t>
            </a:r>
            <a:r>
              <a:rPr lang="en-US" noProof="0" dirty="0" smtClean="0">
                <a:latin typeface="+mn-lt"/>
              </a:rPr>
              <a:t>Six: </a:t>
            </a:r>
            <a:r>
              <a:rPr lang="en-US" noProof="0" dirty="0">
                <a:latin typeface="+mn-lt"/>
              </a:rPr>
              <a:t>Review Questions</a:t>
            </a:r>
            <a:endParaRPr lang="en-US" noProof="0"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5"/>
              <a:tabLst>
                <a:tab pos="631825" algn="l"/>
              </a:tabLst>
            </a:pPr>
            <a:r>
              <a:rPr lang="en-US" dirty="0">
                <a:ea typeface="Times New Roman"/>
                <a:cs typeface="Times New Roman"/>
              </a:rPr>
              <a:t>Who is the most important success factor of a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Facilitator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Chairman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Attendees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Minute taker</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What is the best way to communicate the role of the attendees?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Casual, friendly, non-conventional approach</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Setting up tight rules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Setting up expectations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Individual meetings before the main meeting</a:t>
            </a:r>
          </a:p>
          <a:p>
            <a:endParaRPr lang="en-US" dirty="0" smtClean="0"/>
          </a:p>
        </p:txBody>
      </p:sp>
    </p:spTree>
    <p:extLst>
      <p:ext uri="{BB962C8B-B14F-4D97-AF65-F5344CB8AC3E}">
        <p14:creationId xmlns:p14="http://schemas.microsoft.com/office/powerpoint/2010/main" val="26142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latin typeface="+mn-lt"/>
              </a:rPr>
              <a:t>Choosing the Time and Place</a:t>
            </a:r>
            <a:endParaRPr lang="en-CA" dirty="0" smtClean="0">
              <a:latin typeface="+mn-lt"/>
            </a:endParaRPr>
          </a:p>
        </p:txBody>
      </p:sp>
      <p:sp>
        <p:nvSpPr>
          <p:cNvPr id="2" name="Content Placeholder 1"/>
          <p:cNvSpPr>
            <a:spLocks noGrp="1"/>
          </p:cNvSpPr>
          <p:nvPr>
            <p:ph idx="1"/>
          </p:nvPr>
        </p:nvSpPr>
        <p:spPr>
          <a:xfrm>
            <a:off x="457200" y="1916832"/>
            <a:ext cx="8229600" cy="4209331"/>
          </a:xfrm>
        </p:spPr>
        <p:txBody>
          <a:bodyPr/>
          <a:lstStyle/>
          <a:p>
            <a:pPr marL="457200" indent="-457200">
              <a:buFont typeface="Arial" panose="020B0604020202020204" pitchFamily="34" charset="0"/>
              <a:buChar char="•"/>
            </a:pPr>
            <a:r>
              <a:rPr lang="en-US" dirty="0"/>
              <a:t>Time of day is important</a:t>
            </a:r>
          </a:p>
          <a:p>
            <a:pPr marL="457200" indent="-457200">
              <a:buFont typeface="Arial" panose="020B0604020202020204" pitchFamily="34" charset="0"/>
              <a:buChar char="•"/>
            </a:pPr>
            <a:r>
              <a:rPr lang="en-US" dirty="0"/>
              <a:t>Location affects meeting dynamic</a:t>
            </a:r>
          </a:p>
          <a:p>
            <a:pPr marL="457200" indent="-457200">
              <a:buFont typeface="Arial" panose="020B0604020202020204" pitchFamily="34" charset="0"/>
              <a:buChar char="•"/>
            </a:pPr>
            <a:r>
              <a:rPr lang="en-US" dirty="0"/>
              <a:t>Is privacy needed?</a:t>
            </a:r>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4149080"/>
            <a:ext cx="3750667" cy="2347918"/>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noProof="0" dirty="0">
                <a:latin typeface="+mn-lt"/>
              </a:rPr>
              <a:t>Module </a:t>
            </a:r>
            <a:r>
              <a:rPr lang="en-US" noProof="0" dirty="0" smtClean="0">
                <a:latin typeface="+mn-lt"/>
              </a:rPr>
              <a:t>Six: </a:t>
            </a:r>
            <a:r>
              <a:rPr lang="en-US" noProof="0" dirty="0">
                <a:latin typeface="+mn-lt"/>
              </a:rPr>
              <a:t>Review Questions</a:t>
            </a:r>
            <a:endParaRPr lang="en-US" noProof="0"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7"/>
              <a:tabLst>
                <a:tab pos="801688" algn="l"/>
              </a:tabLst>
            </a:pPr>
            <a:r>
              <a:rPr lang="en-US" dirty="0">
                <a:ea typeface="Times New Roman"/>
                <a:cs typeface="Times New Roman"/>
              </a:rPr>
              <a:t>Multitasking is typical for: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Larger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Smaller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Medium meetings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All of the above</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Which of the following is usually not necessary on larger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Extra minute taker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Co-chairman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Co-facilitator</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 person to greet the attendees</a:t>
            </a:r>
          </a:p>
          <a:p>
            <a:endParaRPr lang="en-US" dirty="0" smtClean="0"/>
          </a:p>
        </p:txBody>
      </p:sp>
    </p:spTree>
    <p:extLst>
      <p:ext uri="{BB962C8B-B14F-4D97-AF65-F5344CB8AC3E}">
        <p14:creationId xmlns:p14="http://schemas.microsoft.com/office/powerpoint/2010/main" val="26154202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noProof="0" dirty="0">
                <a:latin typeface="+mn-lt"/>
              </a:rPr>
              <a:t>Module </a:t>
            </a:r>
            <a:r>
              <a:rPr lang="en-US" noProof="0" dirty="0" smtClean="0">
                <a:latin typeface="+mn-lt"/>
              </a:rPr>
              <a:t>Six: </a:t>
            </a:r>
            <a:r>
              <a:rPr lang="en-US" noProof="0" dirty="0">
                <a:latin typeface="+mn-lt"/>
              </a:rPr>
              <a:t>Review Questions</a:t>
            </a:r>
            <a:endParaRPr lang="en-US" noProof="0"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9"/>
              <a:tabLst>
                <a:tab pos="688975" algn="l"/>
              </a:tabLst>
            </a:pPr>
            <a:r>
              <a:rPr lang="en-US" dirty="0">
                <a:ea typeface="Times New Roman"/>
                <a:cs typeface="Times New Roman"/>
              </a:rPr>
              <a:t>What was Darius’ problem with evaluation points presented in case study?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Evaluation points were too extensive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One of the points was immeasurable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Some points were unfounded</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Evaluation points were not precise</a:t>
            </a:r>
          </a:p>
          <a:p>
            <a:pPr marL="342900" marR="0" lvl="0" indent="-342900">
              <a:lnSpc>
                <a:spcPct val="115000"/>
              </a:lnSpc>
              <a:spcBef>
                <a:spcPts val="0"/>
              </a:spcBef>
              <a:spcAft>
                <a:spcPts val="1000"/>
              </a:spcAft>
              <a:buFont typeface="+mj-lt"/>
              <a:buAutoNum type="arabicParenR" startAt="9"/>
              <a:tabLst>
                <a:tab pos="457200" algn="l"/>
              </a:tabLst>
            </a:pPr>
            <a:r>
              <a:rPr lang="en-US" dirty="0">
                <a:ea typeface="Times New Roman"/>
                <a:cs typeface="Times New Roman"/>
              </a:rPr>
              <a:t>Who should approve Darius’ evaluation points?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Chairman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CEO</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Stakeholders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Trainees</a:t>
            </a:r>
          </a:p>
          <a:p>
            <a:endParaRPr lang="en-US" dirty="0" smtClean="0"/>
          </a:p>
        </p:txBody>
      </p:sp>
    </p:spTree>
    <p:extLst>
      <p:ext uri="{BB962C8B-B14F-4D97-AF65-F5344CB8AC3E}">
        <p14:creationId xmlns:p14="http://schemas.microsoft.com/office/powerpoint/2010/main" val="40183824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noProof="0" dirty="0">
                <a:latin typeface="+mn-lt"/>
              </a:rPr>
              <a:t>Module </a:t>
            </a:r>
            <a:r>
              <a:rPr lang="en-US" noProof="0" dirty="0" smtClean="0">
                <a:latin typeface="+mn-lt"/>
              </a:rPr>
              <a:t>Six: </a:t>
            </a:r>
            <a:r>
              <a:rPr lang="en-US" noProof="0" dirty="0">
                <a:latin typeface="+mn-lt"/>
              </a:rPr>
              <a:t>Review Questions</a:t>
            </a:r>
            <a:endParaRPr lang="en-US" noProof="0"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85000" lnSpcReduction="2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Which of the following is not something that chairman must do?</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Start the meeting</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Come up with the final solution</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Introduce the next presenter</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Take care of the rules</a:t>
            </a:r>
          </a:p>
          <a:p>
            <a:pPr marL="342900" marR="0" lvl="0" indent="-342900">
              <a:lnSpc>
                <a:spcPct val="115000"/>
              </a:lnSpc>
              <a:spcBef>
                <a:spcPts val="0"/>
              </a:spcBef>
              <a:spcAft>
                <a:spcPts val="1000"/>
              </a:spcAft>
              <a:buFont typeface="+mj-lt"/>
              <a:buAutoNum type="arabicParenR" startAt="2"/>
            </a:pPr>
            <a:r>
              <a:rPr lang="en-US" dirty="0">
                <a:ea typeface="Times New Roman"/>
                <a:cs typeface="Times New Roman"/>
              </a:rPr>
              <a:t>Which of the following is not a necessary quality of a chairman?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Authority</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Strictness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Flexibility</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Impartiality</a:t>
            </a:r>
          </a:p>
          <a:p>
            <a:endParaRPr lang="en-US" dirty="0" smtClean="0"/>
          </a:p>
        </p:txBody>
      </p:sp>
    </p:spTree>
    <p:extLst>
      <p:ext uri="{BB962C8B-B14F-4D97-AF65-F5344CB8AC3E}">
        <p14:creationId xmlns:p14="http://schemas.microsoft.com/office/powerpoint/2010/main" val="40363938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noProof="0" dirty="0">
                <a:latin typeface="+mn-lt"/>
              </a:rPr>
              <a:t>Module </a:t>
            </a:r>
            <a:r>
              <a:rPr lang="en-US" noProof="0" dirty="0" smtClean="0">
                <a:latin typeface="+mn-lt"/>
              </a:rPr>
              <a:t>Six: </a:t>
            </a:r>
            <a:r>
              <a:rPr lang="en-US" noProof="0" dirty="0">
                <a:latin typeface="+mn-lt"/>
              </a:rPr>
              <a:t>Review Questions</a:t>
            </a:r>
            <a:endParaRPr lang="en-US" noProof="0"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3"/>
              <a:tabLst>
                <a:tab pos="857250" algn="l"/>
              </a:tabLst>
            </a:pPr>
            <a:r>
              <a:rPr lang="en-US" dirty="0">
                <a:ea typeface="Times New Roman"/>
                <a:cs typeface="Times New Roman"/>
              </a:rPr>
              <a:t>Which of the following is not something necessary for a good minute taker?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Writing abilities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Listening abilities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Paying attention to details</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All of the above is important</a:t>
            </a:r>
            <a:endParaRPr lang="en-US" dirty="0">
              <a:ea typeface="Times New Roman"/>
              <a:cs typeface="Times New Roman"/>
            </a:endParaRP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Which tool is the best for minute taking?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Lap top</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Paper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Recording </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Every tool can be equally good</a:t>
            </a: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36853857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noProof="0" dirty="0">
                <a:latin typeface="+mn-lt"/>
              </a:rPr>
              <a:t>Module </a:t>
            </a:r>
            <a:r>
              <a:rPr lang="en-US" noProof="0" dirty="0" smtClean="0">
                <a:latin typeface="+mn-lt"/>
              </a:rPr>
              <a:t>Six: </a:t>
            </a:r>
            <a:r>
              <a:rPr lang="en-US" noProof="0" dirty="0">
                <a:latin typeface="+mn-lt"/>
              </a:rPr>
              <a:t>Review Questions</a:t>
            </a:r>
            <a:endParaRPr lang="en-US" noProof="0"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5"/>
              <a:tabLst>
                <a:tab pos="631825" algn="l"/>
              </a:tabLst>
            </a:pPr>
            <a:r>
              <a:rPr lang="en-US" dirty="0">
                <a:ea typeface="Times New Roman"/>
                <a:cs typeface="Times New Roman"/>
              </a:rPr>
              <a:t>Who is the most important success factor of a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Facilitator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Chairman</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Attendees</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Minute taker</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What is the best way to communicate the role of the attendees?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Casual, friendly, non-conventional approach</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Setting up tight rules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Setting up expectations</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Individual meetings before the main meeting</a:t>
            </a:r>
          </a:p>
          <a:p>
            <a:endParaRPr lang="en-US" dirty="0" smtClean="0"/>
          </a:p>
        </p:txBody>
      </p:sp>
    </p:spTree>
    <p:extLst>
      <p:ext uri="{BB962C8B-B14F-4D97-AF65-F5344CB8AC3E}">
        <p14:creationId xmlns:p14="http://schemas.microsoft.com/office/powerpoint/2010/main" val="2311620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noProof="0" dirty="0">
                <a:latin typeface="+mn-lt"/>
              </a:rPr>
              <a:t>Module </a:t>
            </a:r>
            <a:r>
              <a:rPr lang="en-US" noProof="0" dirty="0" smtClean="0">
                <a:latin typeface="+mn-lt"/>
              </a:rPr>
              <a:t>Six: </a:t>
            </a:r>
            <a:r>
              <a:rPr lang="en-US" noProof="0" dirty="0">
                <a:latin typeface="+mn-lt"/>
              </a:rPr>
              <a:t>Review Questions</a:t>
            </a:r>
            <a:endParaRPr lang="en-US" noProof="0"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7"/>
              <a:tabLst>
                <a:tab pos="801688" algn="l"/>
              </a:tabLst>
            </a:pPr>
            <a:r>
              <a:rPr lang="en-US" dirty="0">
                <a:ea typeface="Times New Roman"/>
                <a:cs typeface="Times New Roman"/>
              </a:rPr>
              <a:t>Multitasking is typical for: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Larger meetings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Smaller meetings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Medium meetings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All of the above</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Which of the following is usually not necessary on larger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Extra minute taker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Co-chairman</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Co-facilitator</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 person to greet the attendees</a:t>
            </a:r>
          </a:p>
          <a:p>
            <a:endParaRPr lang="en-US" dirty="0" smtClean="0"/>
          </a:p>
        </p:txBody>
      </p:sp>
    </p:spTree>
    <p:extLst>
      <p:ext uri="{BB962C8B-B14F-4D97-AF65-F5344CB8AC3E}">
        <p14:creationId xmlns:p14="http://schemas.microsoft.com/office/powerpoint/2010/main" val="21627037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noProof="0" dirty="0">
                <a:latin typeface="+mn-lt"/>
              </a:rPr>
              <a:t>Module </a:t>
            </a:r>
            <a:r>
              <a:rPr lang="en-US" noProof="0" dirty="0" smtClean="0">
                <a:latin typeface="+mn-lt"/>
              </a:rPr>
              <a:t>Six: </a:t>
            </a:r>
            <a:r>
              <a:rPr lang="en-US" noProof="0" dirty="0">
                <a:latin typeface="+mn-lt"/>
              </a:rPr>
              <a:t>Review Questions</a:t>
            </a:r>
            <a:endParaRPr lang="en-US" noProof="0"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9"/>
              <a:tabLst>
                <a:tab pos="688975" algn="l"/>
              </a:tabLst>
            </a:pPr>
            <a:r>
              <a:rPr lang="en-US" dirty="0">
                <a:ea typeface="Times New Roman"/>
                <a:cs typeface="Times New Roman"/>
              </a:rPr>
              <a:t>What was Darius’ problem with evaluation points presented in case study?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Evaluation points were too extensive</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One of the points was immeasurable</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Some points were unfounded</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Evaluation points were not precise</a:t>
            </a:r>
          </a:p>
          <a:p>
            <a:pPr marL="342900" marR="0" lvl="0" indent="-342900">
              <a:lnSpc>
                <a:spcPct val="115000"/>
              </a:lnSpc>
              <a:spcBef>
                <a:spcPts val="0"/>
              </a:spcBef>
              <a:spcAft>
                <a:spcPts val="1000"/>
              </a:spcAft>
              <a:buFont typeface="+mj-lt"/>
              <a:buAutoNum type="arabicParenR" startAt="9"/>
              <a:tabLst>
                <a:tab pos="457200" algn="l"/>
              </a:tabLst>
            </a:pPr>
            <a:r>
              <a:rPr lang="en-US" dirty="0">
                <a:ea typeface="Times New Roman"/>
                <a:cs typeface="Times New Roman"/>
              </a:rPr>
              <a:t>Who should approve Darius’ evaluation points?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Chairman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CEO</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Stakeholders</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Trainees</a:t>
            </a:r>
          </a:p>
          <a:p>
            <a:endParaRPr lang="en-US" dirty="0" smtClean="0"/>
          </a:p>
        </p:txBody>
      </p:sp>
    </p:spTree>
    <p:extLst>
      <p:ext uri="{BB962C8B-B14F-4D97-AF65-F5344CB8AC3E}">
        <p14:creationId xmlns:p14="http://schemas.microsoft.com/office/powerpoint/2010/main" val="11231990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570186"/>
          </a:xfrm>
        </p:spPr>
        <p:txBody>
          <a:bodyPr/>
          <a:lstStyle/>
          <a:p>
            <a:r>
              <a:rPr lang="en-CA" dirty="0" smtClean="0">
                <a:solidFill>
                  <a:srgbClr val="C00000"/>
                </a:solidFill>
                <a:latin typeface="+mn-lt"/>
              </a:rPr>
              <a:t>Module </a:t>
            </a:r>
            <a:r>
              <a:rPr lang="en-US" dirty="0" smtClean="0">
                <a:solidFill>
                  <a:srgbClr val="C00000"/>
                </a:solidFill>
                <a:latin typeface="+mn-lt"/>
              </a:rPr>
              <a:t>Seven: </a:t>
            </a:r>
            <a:br>
              <a:rPr lang="en-US" dirty="0" smtClean="0">
                <a:solidFill>
                  <a:srgbClr val="C00000"/>
                </a:solidFill>
                <a:latin typeface="+mn-lt"/>
              </a:rPr>
            </a:br>
            <a:r>
              <a:rPr lang="en-US" dirty="0" smtClean="0">
                <a:solidFill>
                  <a:srgbClr val="C00000"/>
                </a:solidFill>
                <a:latin typeface="+mn-lt"/>
              </a:rPr>
              <a:t>Chairing a Meeting</a:t>
            </a:r>
            <a:r>
              <a:rPr lang="en-US" dirty="0">
                <a:solidFill>
                  <a:srgbClr val="C00000"/>
                </a:solidFill>
                <a:latin typeface="+mn-lt"/>
              </a:rPr>
              <a:t> </a:t>
            </a:r>
            <a:r>
              <a:rPr lang="en-US" dirty="0" smtClean="0">
                <a:solidFill>
                  <a:srgbClr val="C00000"/>
                </a:solidFill>
                <a:latin typeface="+mn-lt"/>
              </a:rPr>
              <a:t>(I)</a:t>
            </a:r>
            <a:endParaRPr lang="en-CA" dirty="0" smtClean="0">
              <a:solidFill>
                <a:srgbClr val="C00000"/>
              </a:solidFill>
              <a:latin typeface="+mn-lt"/>
            </a:endParaRPr>
          </a:p>
        </p:txBody>
      </p:sp>
      <p:sp>
        <p:nvSpPr>
          <p:cNvPr id="27651" name="Content Placeholder 3"/>
          <p:cNvSpPr>
            <a:spLocks noGrp="1"/>
          </p:cNvSpPr>
          <p:nvPr>
            <p:ph idx="1"/>
          </p:nvPr>
        </p:nvSpPr>
        <p:spPr>
          <a:xfrm>
            <a:off x="457200" y="2348880"/>
            <a:ext cx="8229600" cy="3777283"/>
          </a:xfrm>
        </p:spPr>
        <p:txBody>
          <a:bodyPr/>
          <a:lstStyle/>
          <a:p>
            <a:pPr algn="just">
              <a:buFont typeface="Arial" charset="0"/>
              <a:buNone/>
            </a:pPr>
            <a:r>
              <a:rPr lang="en-US" dirty="0" smtClean="0"/>
              <a:t>This module is part one of two modules that teaches how to effectively chair a meeting.  The first part, will teach how to start your meeting on the right foot.  Next, we will discuss the role of the agenda and finally, we will discuss how to use the parking lot. </a:t>
            </a:r>
            <a:endParaRPr lang="en-CA" dirty="0" smtClean="0"/>
          </a:p>
        </p:txBody>
      </p:sp>
      <p:sp>
        <p:nvSpPr>
          <p:cNvPr id="27652" name="Text Placeholder 4"/>
          <p:cNvSpPr>
            <a:spLocks noGrp="1"/>
          </p:cNvSpPr>
          <p:nvPr>
            <p:ph type="body" sz="quarter" idx="4294967295"/>
          </p:nvPr>
        </p:nvSpPr>
        <p:spPr>
          <a:xfrm>
            <a:off x="457200" y="6021288"/>
            <a:ext cx="8229600" cy="792212"/>
          </a:xfrm>
          <a:ln>
            <a:miter lim="800000"/>
            <a:headEnd/>
            <a:tailEnd/>
          </a:ln>
        </p:spPr>
        <p:txBody>
          <a:bodyPr/>
          <a:lstStyle/>
          <a:p>
            <a:pPr algn="r">
              <a:lnSpc>
                <a:spcPct val="115000"/>
              </a:lnSpc>
              <a:spcBef>
                <a:spcPts val="0"/>
              </a:spcBef>
              <a:spcAft>
                <a:spcPts val="0"/>
              </a:spcAft>
            </a:pPr>
            <a:r>
              <a:rPr lang="en-US" sz="1400" i="1" dirty="0">
                <a:latin typeface="+mj-lt"/>
                <a:ea typeface="Times New Roman"/>
                <a:cs typeface="Times New Roman"/>
              </a:rPr>
              <a:t>There go the people. I must follow them for I am their leader</a:t>
            </a:r>
            <a:r>
              <a:rPr lang="en-US" sz="1400" i="1" dirty="0" smtClean="0">
                <a:latin typeface="+mj-lt"/>
                <a:ea typeface="Times New Roman"/>
                <a:cs typeface="Times New Roman"/>
              </a:rPr>
              <a:t>.</a:t>
            </a:r>
            <a:r>
              <a:rPr lang="en-US" sz="1400" i="1" dirty="0">
                <a:latin typeface="+mj-lt"/>
                <a:ea typeface="Times New Roman"/>
                <a:cs typeface="Times New Roman"/>
              </a:rPr>
              <a:t/>
            </a:r>
            <a:br>
              <a:rPr lang="en-US" sz="1400" i="1" dirty="0">
                <a:latin typeface="+mj-lt"/>
                <a:ea typeface="Times New Roman"/>
                <a:cs typeface="Times New Roman"/>
              </a:rPr>
            </a:br>
            <a:r>
              <a:rPr lang="en-US" sz="1400" b="1" i="1" dirty="0">
                <a:latin typeface="+mj-lt"/>
                <a:ea typeface="Times New Roman"/>
                <a:cs typeface="Times New Roman"/>
              </a:rPr>
              <a:t>Alexandre Ledru-Rollin</a:t>
            </a:r>
          </a:p>
          <a:p>
            <a:endParaRPr lang="en-CA" sz="1600" i="1"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r>
              <a:rPr lang="en-US" dirty="0" smtClean="0">
                <a:latin typeface="+mn-lt"/>
              </a:rPr>
              <a:t>Getting Off on the Right Foot</a:t>
            </a:r>
            <a:endParaRPr lang="en-CA" dirty="0" smtClean="0">
              <a:latin typeface="+mn-lt"/>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Salutation and Introduction </a:t>
            </a:r>
          </a:p>
          <a:p>
            <a:pPr marL="457200" indent="-457200">
              <a:buFont typeface="Arial" panose="020B0604020202020204" pitchFamily="34" charset="0"/>
              <a:buChar char="•"/>
            </a:pPr>
            <a:r>
              <a:rPr lang="en-US" dirty="0"/>
              <a:t>Guests Mentioned and Need-to-know</a:t>
            </a:r>
          </a:p>
          <a:p>
            <a:pPr marL="457200" indent="-457200">
              <a:buFont typeface="Arial" panose="020B0604020202020204" pitchFamily="34" charset="0"/>
              <a:buChar char="•"/>
            </a:pPr>
            <a:r>
              <a:rPr lang="en-US" dirty="0"/>
              <a:t>Agenda and Segue </a:t>
            </a:r>
          </a:p>
          <a:p>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789040"/>
            <a:ext cx="3275435" cy="2817066"/>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mn-lt"/>
              </a:rPr>
              <a:t>The Role of the Agenda</a:t>
            </a:r>
            <a:endParaRPr lang="en-CA" dirty="0" smtClean="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13714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latin typeface="+mn-lt"/>
              </a:rPr>
              <a:t>Creating the Agenda</a:t>
            </a:r>
            <a:endParaRPr lang="en-CA" dirty="0" smtClean="0">
              <a:latin typeface="+mn-lt"/>
            </a:endParaRPr>
          </a:p>
        </p:txBody>
      </p:sp>
      <p:sp>
        <p:nvSpPr>
          <p:cNvPr id="2" name="Content Placeholder 1"/>
          <p:cNvSpPr>
            <a:spLocks noGrp="1"/>
          </p:cNvSpPr>
          <p:nvPr>
            <p:ph idx="1"/>
          </p:nvPr>
        </p:nvSpPr>
        <p:spPr/>
        <p:txBody>
          <a:bodyPr/>
          <a:lstStyle/>
          <a:p>
            <a:r>
              <a:rPr lang="en-US" sz="4000" b="1" dirty="0" smtClean="0">
                <a:effectLst>
                  <a:outerShdw blurRad="38100" dist="38100" dir="2700000" algn="tl">
                    <a:srgbClr val="000000">
                      <a:alpha val="43137"/>
                    </a:srgbClr>
                  </a:outerShdw>
                </a:effectLst>
              </a:rPr>
              <a:t>S</a:t>
            </a:r>
            <a:r>
              <a:rPr lang="en-US" dirty="0" smtClean="0"/>
              <a:t>eek </a:t>
            </a:r>
            <a:r>
              <a:rPr lang="en-US" dirty="0"/>
              <a:t>topics from your participants</a:t>
            </a:r>
          </a:p>
          <a:p>
            <a:r>
              <a:rPr lang="en-US" sz="4000" b="1" dirty="0" smtClean="0">
                <a:effectLst>
                  <a:outerShdw blurRad="38100" dist="38100" dir="2700000" algn="tl">
                    <a:srgbClr val="000000">
                      <a:alpha val="43137"/>
                    </a:srgbClr>
                  </a:outerShdw>
                </a:effectLst>
              </a:rPr>
              <a:t>O</a:t>
            </a:r>
            <a:r>
              <a:rPr lang="en-US" dirty="0" smtClean="0"/>
              <a:t>rganize </a:t>
            </a:r>
            <a:r>
              <a:rPr lang="en-US" dirty="0"/>
              <a:t>topics into a list</a:t>
            </a:r>
          </a:p>
          <a:p>
            <a:r>
              <a:rPr lang="en-US" sz="4000" b="1" dirty="0" smtClean="0">
                <a:effectLst>
                  <a:outerShdw blurRad="38100" dist="38100" dir="2700000" algn="tl">
                    <a:srgbClr val="000000">
                      <a:alpha val="43137"/>
                    </a:srgbClr>
                  </a:outerShdw>
                </a:effectLst>
              </a:rPr>
              <a:t>A</a:t>
            </a:r>
            <a:r>
              <a:rPr lang="en-US" dirty="0" smtClean="0"/>
              <a:t>ssess </a:t>
            </a:r>
            <a:r>
              <a:rPr lang="en-US" dirty="0"/>
              <a:t>which topics are relevant to the meeting purpose</a:t>
            </a:r>
          </a:p>
          <a:p>
            <a:r>
              <a:rPr lang="en-US" sz="4000" b="1" dirty="0" smtClean="0">
                <a:effectLst>
                  <a:outerShdw blurRad="38100" dist="38100" dir="2700000" algn="tl">
                    <a:srgbClr val="000000">
                      <a:alpha val="43137"/>
                    </a:srgbClr>
                  </a:outerShdw>
                </a:effectLst>
              </a:rPr>
              <a:t>P</a:t>
            </a:r>
            <a:r>
              <a:rPr lang="en-US" dirty="0" smtClean="0"/>
              <a:t>ick </a:t>
            </a:r>
            <a:r>
              <a:rPr lang="en-US" dirty="0"/>
              <a:t>the number of relevant topics that will fit into your meeting time</a:t>
            </a:r>
            <a:endParaRPr lang="en-CA"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124744"/>
            <a:ext cx="1938153" cy="5633864"/>
          </a:xfrm>
          <a:prstGeom prst="rect">
            <a:avLst/>
          </a:prstGeom>
        </p:spPr>
      </p:pic>
      <p:sp>
        <p:nvSpPr>
          <p:cNvPr id="31746" name="Title 1"/>
          <p:cNvSpPr>
            <a:spLocks noGrp="1"/>
          </p:cNvSpPr>
          <p:nvPr>
            <p:ph type="title"/>
          </p:nvPr>
        </p:nvSpPr>
        <p:spPr/>
        <p:txBody>
          <a:bodyPr/>
          <a:lstStyle/>
          <a:p>
            <a:r>
              <a:rPr lang="en-US" dirty="0" smtClean="0">
                <a:latin typeface="+mn-lt"/>
              </a:rPr>
              <a:t>Using a Parking Lot</a:t>
            </a:r>
            <a:endParaRPr lang="en-CA" dirty="0" smtClean="0">
              <a:latin typeface="+mn-lt"/>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Describe how it works</a:t>
            </a:r>
          </a:p>
          <a:p>
            <a:pPr marL="457200" indent="-457200">
              <a:buFont typeface="Arial" panose="020B0604020202020204" pitchFamily="34" charset="0"/>
              <a:buChar char="•"/>
            </a:pPr>
            <a:r>
              <a:rPr lang="en-US" dirty="0"/>
              <a:t>Minute taker takes notes</a:t>
            </a:r>
          </a:p>
          <a:p>
            <a:pPr marL="457200" indent="-457200">
              <a:buFont typeface="Arial" panose="020B0604020202020204" pitchFamily="34" charset="0"/>
              <a:buChar char="•"/>
            </a:pPr>
            <a:r>
              <a:rPr lang="en-US" dirty="0"/>
              <a:t>Follow up communication </a:t>
            </a:r>
            <a:r>
              <a:rPr lang="en-US" dirty="0" smtClean="0"/>
              <a:t/>
            </a:r>
            <a:br>
              <a:rPr lang="en-US" dirty="0" smtClean="0"/>
            </a:br>
            <a:r>
              <a:rPr lang="en-US" dirty="0" smtClean="0"/>
              <a:t>will </a:t>
            </a:r>
            <a:r>
              <a:rPr lang="en-US" dirty="0"/>
              <a:t>be sent</a:t>
            </a:r>
            <a:endParaRPr lang="en-CA"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Seven: </a:t>
            </a:r>
            <a:r>
              <a:rPr lang="en-US" noProof="0" dirty="0">
                <a:latin typeface="+mn-lt"/>
              </a:rPr>
              <a:t>Review Questions</a:t>
            </a:r>
            <a:endParaRPr lang="en-US" noProof="0"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fontScale="92500" lnSpcReduction="1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What is ‘I’ in SIGNALS flow?</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Introduction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Interpretation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Interpersonal skills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Impartiality</a:t>
            </a:r>
          </a:p>
          <a:p>
            <a:pPr marL="342900" marR="0" lvl="0" indent="-342900">
              <a:lnSpc>
                <a:spcPct val="115000"/>
              </a:lnSpc>
              <a:spcBef>
                <a:spcPts val="0"/>
              </a:spcBef>
              <a:spcAft>
                <a:spcPts val="1000"/>
              </a:spcAft>
              <a:buFont typeface="+mj-lt"/>
              <a:buAutoNum type="arabicParenR" startAt="2"/>
              <a:tabLst>
                <a:tab pos="457200" algn="l"/>
              </a:tabLst>
            </a:pPr>
            <a:r>
              <a:rPr lang="en-US" dirty="0">
                <a:ea typeface="Times New Roman"/>
                <a:cs typeface="Times New Roman"/>
              </a:rPr>
              <a:t>What’s the last part of SIGNALS flow?</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Salutation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Segue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Simplification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Scheme</a:t>
            </a:r>
          </a:p>
          <a:p>
            <a:endParaRPr lang="en-US" dirty="0" smtClean="0"/>
          </a:p>
        </p:txBody>
      </p:sp>
    </p:spTree>
    <p:extLst>
      <p:ext uri="{BB962C8B-B14F-4D97-AF65-F5344CB8AC3E}">
        <p14:creationId xmlns:p14="http://schemas.microsoft.com/office/powerpoint/2010/main" val="36152999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Seven: </a:t>
            </a:r>
            <a:r>
              <a:rPr lang="en-US" noProof="0" dirty="0">
                <a:latin typeface="+mn-lt"/>
              </a:rPr>
              <a:t>Review Questions</a:t>
            </a:r>
            <a:endParaRPr lang="en-US" noProof="0"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3"/>
              <a:tabLst>
                <a:tab pos="744538" algn="l"/>
              </a:tabLst>
            </a:pPr>
            <a:r>
              <a:rPr lang="en-US" dirty="0">
                <a:ea typeface="Times New Roman"/>
                <a:cs typeface="Times New Roman"/>
              </a:rPr>
              <a:t>Which of the following is not something agenda communicates?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Meeting topics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Time allotment for each speaker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Presenters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Backup plan</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What should you do with the agenda at the beginning of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Hand it out to attendees is enough</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Ask somebody to read it out loud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Introduce it to attendees </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All of the above are acceptable options</a:t>
            </a:r>
          </a:p>
          <a:p>
            <a:endParaRPr lang="en-US" dirty="0" smtClean="0"/>
          </a:p>
        </p:txBody>
      </p:sp>
    </p:spTree>
    <p:extLst>
      <p:ext uri="{BB962C8B-B14F-4D97-AF65-F5344CB8AC3E}">
        <p14:creationId xmlns:p14="http://schemas.microsoft.com/office/powerpoint/2010/main" val="18572458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Seven: </a:t>
            </a:r>
            <a:r>
              <a:rPr lang="en-US" noProof="0" dirty="0">
                <a:latin typeface="+mn-lt"/>
              </a:rPr>
              <a:t>Review Questions</a:t>
            </a:r>
            <a:endParaRPr lang="en-US" noProof="0"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5"/>
              <a:tabLst>
                <a:tab pos="688975" algn="l"/>
                <a:tab pos="744538" algn="l"/>
              </a:tabLst>
            </a:pPr>
            <a:r>
              <a:rPr lang="en-US" dirty="0">
                <a:ea typeface="Times New Roman"/>
                <a:cs typeface="Times New Roman"/>
              </a:rPr>
              <a:t>The case where you have topics in the parking lot being answered during the course of the meeting is: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Recommendable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Strictly not recommendable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Unusual</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Casual</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Who should review parking lot topics to determine if the topic requires follow up after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Chairperson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Minute taker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 person specially engaged to do that</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Anybody</a:t>
            </a:r>
          </a:p>
          <a:p>
            <a:endParaRPr lang="en-US" dirty="0" smtClean="0"/>
          </a:p>
        </p:txBody>
      </p:sp>
    </p:spTree>
    <p:extLst>
      <p:ext uri="{BB962C8B-B14F-4D97-AF65-F5344CB8AC3E}">
        <p14:creationId xmlns:p14="http://schemas.microsoft.com/office/powerpoint/2010/main" val="41234447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Seven: </a:t>
            </a:r>
            <a:r>
              <a:rPr lang="en-US" noProof="0" dirty="0">
                <a:latin typeface="+mn-lt"/>
              </a:rPr>
              <a:t>Review Questions</a:t>
            </a:r>
            <a:endParaRPr lang="en-US" noProof="0"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7"/>
              <a:tabLst>
                <a:tab pos="857250" algn="l"/>
              </a:tabLst>
            </a:pPr>
            <a:r>
              <a:rPr lang="en-US" dirty="0">
                <a:ea typeface="Times New Roman"/>
                <a:cs typeface="Times New Roman"/>
              </a:rPr>
              <a:t>How could </a:t>
            </a:r>
            <a:r>
              <a:rPr lang="en-US" dirty="0">
                <a:solidFill>
                  <a:srgbClr val="000000"/>
                </a:solidFill>
                <a:ea typeface="Times New Roman"/>
                <a:cs typeface="Times New Roman"/>
              </a:rPr>
              <a:t>360 degree feedback rating help Scott with his problem presented in the case study?</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It could make it more organized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It could increase accuracy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It could make it look better</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It could make it easier to read</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Scott’s evaluation tools successfully captured data after: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Brainstorming session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Talk with his co-worker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Exploring the Internet</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Exploring company’s old data</a:t>
            </a:r>
          </a:p>
          <a:p>
            <a:endParaRPr lang="en-US" dirty="0" smtClean="0"/>
          </a:p>
        </p:txBody>
      </p:sp>
    </p:spTree>
    <p:extLst>
      <p:ext uri="{BB962C8B-B14F-4D97-AF65-F5344CB8AC3E}">
        <p14:creationId xmlns:p14="http://schemas.microsoft.com/office/powerpoint/2010/main" val="910771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Seven: </a:t>
            </a:r>
            <a:r>
              <a:rPr lang="en-US" noProof="0" dirty="0">
                <a:latin typeface="+mn-lt"/>
              </a:rPr>
              <a:t>Review Questions</a:t>
            </a:r>
            <a:endParaRPr lang="en-US" noProof="0"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fontScale="92500" lnSpcReduction="1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What is ‘I’ in SIGNALS flow?</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Introduction</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Interpretation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Interpersonal skills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Impartiality</a:t>
            </a:r>
          </a:p>
          <a:p>
            <a:pPr marL="342900" marR="0" lvl="0" indent="-342900">
              <a:lnSpc>
                <a:spcPct val="115000"/>
              </a:lnSpc>
              <a:spcBef>
                <a:spcPts val="0"/>
              </a:spcBef>
              <a:spcAft>
                <a:spcPts val="1000"/>
              </a:spcAft>
              <a:buFont typeface="+mj-lt"/>
              <a:buAutoNum type="arabicParenR" startAt="2"/>
              <a:tabLst>
                <a:tab pos="457200" algn="l"/>
              </a:tabLst>
            </a:pPr>
            <a:r>
              <a:rPr lang="en-US" dirty="0">
                <a:ea typeface="Times New Roman"/>
                <a:cs typeface="Times New Roman"/>
              </a:rPr>
              <a:t>What’s the last part of SIGNALS flow?</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Salutation</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Segue</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Simplification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Scheme</a:t>
            </a:r>
          </a:p>
          <a:p>
            <a:endParaRPr lang="en-US" dirty="0" smtClean="0"/>
          </a:p>
        </p:txBody>
      </p:sp>
    </p:spTree>
    <p:extLst>
      <p:ext uri="{BB962C8B-B14F-4D97-AF65-F5344CB8AC3E}">
        <p14:creationId xmlns:p14="http://schemas.microsoft.com/office/powerpoint/2010/main" val="36607240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Seven: </a:t>
            </a:r>
            <a:r>
              <a:rPr lang="en-US" noProof="0" dirty="0">
                <a:latin typeface="+mn-lt"/>
              </a:rPr>
              <a:t>Review Questions</a:t>
            </a:r>
            <a:endParaRPr lang="en-US" noProof="0"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3"/>
              <a:tabLst>
                <a:tab pos="744538" algn="l"/>
              </a:tabLst>
            </a:pPr>
            <a:r>
              <a:rPr lang="en-US" dirty="0">
                <a:ea typeface="Times New Roman"/>
                <a:cs typeface="Times New Roman"/>
              </a:rPr>
              <a:t>Which of the following is not something agenda communicates?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Meeting topics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Time allotment for each speaker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Presenters</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Backup plan</a:t>
            </a:r>
            <a:endParaRPr lang="en-US" dirty="0">
              <a:ea typeface="Times New Roman"/>
              <a:cs typeface="Times New Roman"/>
            </a:endParaRP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What should you do with the agenda at the beginning of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Hand it out to attendees is enough</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Ask somebody to read it out loud</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Introduce it to attendees </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All of the above are acceptable options</a:t>
            </a:r>
          </a:p>
          <a:p>
            <a:endParaRPr lang="en-US" dirty="0" smtClean="0"/>
          </a:p>
        </p:txBody>
      </p:sp>
    </p:spTree>
    <p:extLst>
      <p:ext uri="{BB962C8B-B14F-4D97-AF65-F5344CB8AC3E}">
        <p14:creationId xmlns:p14="http://schemas.microsoft.com/office/powerpoint/2010/main" val="32036812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Seven: </a:t>
            </a:r>
            <a:r>
              <a:rPr lang="en-US" noProof="0" dirty="0">
                <a:latin typeface="+mn-lt"/>
              </a:rPr>
              <a:t>Review Questions</a:t>
            </a:r>
            <a:endParaRPr lang="en-US" noProof="0"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5"/>
              <a:tabLst>
                <a:tab pos="688975" algn="l"/>
                <a:tab pos="744538" algn="l"/>
              </a:tabLst>
            </a:pPr>
            <a:r>
              <a:rPr lang="en-US" dirty="0">
                <a:ea typeface="Times New Roman"/>
                <a:cs typeface="Times New Roman"/>
              </a:rPr>
              <a:t>The case where you have topics in the parking lot being answered during the course of the meeting is: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Recommendable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Strictly not recommendable</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Unusual</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Casual</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Who should review parking lot topics to determine if the topic requires follow up after the meeting?</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Chairperson</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Minute taker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 person specially engaged to do that</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Anybody</a:t>
            </a:r>
          </a:p>
          <a:p>
            <a:endParaRPr lang="en-US" dirty="0" smtClean="0"/>
          </a:p>
        </p:txBody>
      </p:sp>
    </p:spTree>
    <p:extLst>
      <p:ext uri="{BB962C8B-B14F-4D97-AF65-F5344CB8AC3E}">
        <p14:creationId xmlns:p14="http://schemas.microsoft.com/office/powerpoint/2010/main" val="4906831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noProof="0" dirty="0">
                <a:latin typeface="+mn-lt"/>
              </a:rPr>
              <a:t>Module </a:t>
            </a:r>
            <a:r>
              <a:rPr lang="en-US" noProof="0" dirty="0" smtClean="0">
                <a:latin typeface="+mn-lt"/>
              </a:rPr>
              <a:t>Seven: </a:t>
            </a:r>
            <a:r>
              <a:rPr lang="en-US" noProof="0" dirty="0">
                <a:latin typeface="+mn-lt"/>
              </a:rPr>
              <a:t>Review Questions</a:t>
            </a:r>
            <a:endParaRPr lang="en-US" noProof="0"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7"/>
              <a:tabLst>
                <a:tab pos="857250" algn="l"/>
              </a:tabLst>
            </a:pPr>
            <a:r>
              <a:rPr lang="en-US" dirty="0">
                <a:ea typeface="Times New Roman"/>
                <a:cs typeface="Times New Roman"/>
              </a:rPr>
              <a:t>How could </a:t>
            </a:r>
            <a:r>
              <a:rPr lang="en-US" dirty="0">
                <a:solidFill>
                  <a:srgbClr val="000000"/>
                </a:solidFill>
                <a:ea typeface="Times New Roman"/>
                <a:cs typeface="Times New Roman"/>
              </a:rPr>
              <a:t>360 degree feedback rating help Scott with his problem presented in the case study?</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It could make it more organized</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It could increase accuracy</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It could make it look better</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It could make it easier to read</a:t>
            </a:r>
          </a:p>
          <a:p>
            <a:pPr marL="342900" marR="0" lvl="0" indent="-342900">
              <a:lnSpc>
                <a:spcPct val="115000"/>
              </a:lnSpc>
              <a:spcBef>
                <a:spcPts val="0"/>
              </a:spcBef>
              <a:spcAft>
                <a:spcPts val="1000"/>
              </a:spcAft>
              <a:buFont typeface="+mj-lt"/>
              <a:buAutoNum type="arabicParenR" startAt="7"/>
              <a:tabLst>
                <a:tab pos="457200" algn="l"/>
              </a:tabLst>
            </a:pPr>
            <a:r>
              <a:rPr lang="en-US" dirty="0">
                <a:solidFill>
                  <a:srgbClr val="000000"/>
                </a:solidFill>
                <a:ea typeface="Times New Roman"/>
                <a:cs typeface="Times New Roman"/>
              </a:rPr>
              <a:t>Scott’s evaluation tools successfully captured data after:</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Brainstorming session</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Talk with his co-worker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Exploring the Internet</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Exploring company’s old data</a:t>
            </a:r>
          </a:p>
          <a:p>
            <a:endParaRPr lang="en-US" dirty="0" smtClean="0"/>
          </a:p>
        </p:txBody>
      </p:sp>
    </p:spTree>
    <p:extLst>
      <p:ext uri="{BB962C8B-B14F-4D97-AF65-F5344CB8AC3E}">
        <p14:creationId xmlns:p14="http://schemas.microsoft.com/office/powerpoint/2010/main" val="16383258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CA" sz="4000" dirty="0" smtClean="0">
                <a:solidFill>
                  <a:srgbClr val="C00000"/>
                </a:solidFill>
                <a:latin typeface="+mn-lt"/>
              </a:rPr>
              <a:t>Module </a:t>
            </a:r>
            <a:r>
              <a:rPr lang="en-US" sz="4000" dirty="0" smtClean="0">
                <a:solidFill>
                  <a:srgbClr val="C00000"/>
                </a:solidFill>
                <a:latin typeface="+mn-lt"/>
              </a:rPr>
              <a:t>Eight: </a:t>
            </a:r>
            <a:br>
              <a:rPr lang="en-US" sz="4000" dirty="0" smtClean="0">
                <a:solidFill>
                  <a:srgbClr val="C00000"/>
                </a:solidFill>
                <a:latin typeface="+mn-lt"/>
              </a:rPr>
            </a:br>
            <a:r>
              <a:rPr lang="en-US" sz="4000" dirty="0" smtClean="0">
                <a:solidFill>
                  <a:srgbClr val="C00000"/>
                </a:solidFill>
                <a:latin typeface="+mn-lt"/>
              </a:rPr>
              <a:t>Chairing a Meeting</a:t>
            </a:r>
            <a:r>
              <a:rPr lang="en-US" sz="4000" dirty="0">
                <a:solidFill>
                  <a:srgbClr val="C00000"/>
                </a:solidFill>
                <a:latin typeface="+mn-lt"/>
              </a:rPr>
              <a:t> </a:t>
            </a:r>
            <a:r>
              <a:rPr lang="en-US" sz="4000" dirty="0" smtClean="0">
                <a:solidFill>
                  <a:srgbClr val="C00000"/>
                </a:solidFill>
                <a:latin typeface="+mn-lt"/>
              </a:rPr>
              <a:t>(II)</a:t>
            </a:r>
            <a:endParaRPr lang="en-CA" sz="4000" dirty="0" smtClean="0">
              <a:solidFill>
                <a:srgbClr val="C00000"/>
              </a:solidFill>
              <a:latin typeface="+mn-lt"/>
            </a:endParaRPr>
          </a:p>
        </p:txBody>
      </p:sp>
      <p:sp>
        <p:nvSpPr>
          <p:cNvPr id="33795" name="Content Placeholder 3"/>
          <p:cNvSpPr>
            <a:spLocks noGrp="1"/>
          </p:cNvSpPr>
          <p:nvPr>
            <p:ph idx="1"/>
          </p:nvPr>
        </p:nvSpPr>
        <p:spPr>
          <a:xfrm>
            <a:off x="457200" y="1988840"/>
            <a:ext cx="8229600" cy="3993307"/>
          </a:xfrm>
        </p:spPr>
        <p:txBody>
          <a:bodyPr>
            <a:normAutofit/>
          </a:bodyPr>
          <a:lstStyle/>
          <a:p>
            <a:pPr algn="just"/>
            <a:r>
              <a:rPr lang="en-US" sz="2800" dirty="0" smtClean="0"/>
              <a:t>In </a:t>
            </a:r>
            <a:r>
              <a:rPr lang="en-US" sz="2800" dirty="0"/>
              <a:t>this module, you will learn techniques on how to keep your meeting on track, deal with overtime and holding participants accountable. Doing all this requires focus and a sense of doing what is right for the sake of all your attendees. Neglecting this could affect the meeting experience for many who will sit there and silently criticize your meeting management skills</a:t>
            </a:r>
            <a:endParaRPr lang="en-CA" sz="2800" dirty="0" smtClean="0"/>
          </a:p>
        </p:txBody>
      </p:sp>
      <p:sp>
        <p:nvSpPr>
          <p:cNvPr id="33796" name="Text Placeholder 4"/>
          <p:cNvSpPr>
            <a:spLocks noGrp="1"/>
          </p:cNvSpPr>
          <p:nvPr>
            <p:ph type="body" sz="quarter" idx="4294967295"/>
          </p:nvPr>
        </p:nvSpPr>
        <p:spPr>
          <a:xfrm>
            <a:off x="457200" y="5445224"/>
            <a:ext cx="8229600" cy="1387623"/>
          </a:xfrm>
          <a:ln>
            <a:miter lim="800000"/>
            <a:headEnd/>
            <a:tailEnd/>
          </a:ln>
        </p:spPr>
        <p:txBody>
          <a:bodyPr/>
          <a:lstStyle/>
          <a:p>
            <a:pPr algn="r">
              <a:lnSpc>
                <a:spcPct val="115000"/>
              </a:lnSpc>
              <a:spcBef>
                <a:spcPts val="0"/>
              </a:spcBef>
              <a:spcAft>
                <a:spcPts val="1000"/>
              </a:spcAft>
            </a:pPr>
            <a:r>
              <a:rPr lang="en-US" sz="1400" i="1" dirty="0">
                <a:latin typeface="Cambria"/>
                <a:ea typeface="Times New Roman"/>
                <a:cs typeface="Times New Roman"/>
              </a:rPr>
              <a:t>What chance gathers she easily scatters. </a:t>
            </a:r>
            <a:endParaRPr lang="en-US" sz="1400" i="1" dirty="0" smtClean="0">
              <a:latin typeface="Cambria"/>
              <a:ea typeface="Times New Roman"/>
              <a:cs typeface="Times New Roman"/>
            </a:endParaRPr>
          </a:p>
          <a:p>
            <a:pPr algn="r">
              <a:lnSpc>
                <a:spcPct val="115000"/>
              </a:lnSpc>
              <a:spcBef>
                <a:spcPts val="0"/>
              </a:spcBef>
              <a:spcAft>
                <a:spcPts val="1000"/>
              </a:spcAft>
            </a:pPr>
            <a:r>
              <a:rPr lang="en-US" sz="1400" i="1" dirty="0" smtClean="0">
                <a:latin typeface="Cambria"/>
                <a:ea typeface="Times New Roman"/>
                <a:cs typeface="Times New Roman"/>
              </a:rPr>
              <a:t>A </a:t>
            </a:r>
            <a:r>
              <a:rPr lang="en-US" sz="1400" i="1" dirty="0">
                <a:latin typeface="Cambria"/>
                <a:ea typeface="Times New Roman"/>
                <a:cs typeface="Times New Roman"/>
              </a:rPr>
              <a:t>great person attracts great people and knows how to hold them together. </a:t>
            </a:r>
            <a:endParaRPr lang="en-US" sz="1400" i="1" dirty="0">
              <a:ea typeface="Times New Roman"/>
              <a:cs typeface="Times New Roman"/>
            </a:endParaRPr>
          </a:p>
          <a:p>
            <a:pPr algn="r">
              <a:lnSpc>
                <a:spcPct val="115000"/>
              </a:lnSpc>
              <a:spcBef>
                <a:spcPts val="0"/>
              </a:spcBef>
              <a:spcAft>
                <a:spcPts val="1000"/>
              </a:spcAft>
            </a:pPr>
            <a:r>
              <a:rPr lang="en-US" sz="1400" b="1" i="1" dirty="0">
                <a:latin typeface="Cambria"/>
                <a:ea typeface="Times New Roman"/>
                <a:cs typeface="Times New Roman"/>
              </a:rPr>
              <a:t>Johann Wolfgang Von Goethe</a:t>
            </a:r>
            <a:endParaRPr lang="en-US" sz="1400" b="1" i="1" dirty="0">
              <a:ea typeface="Times New Roman"/>
              <a:cs typeface="Times New Roman"/>
            </a:endParaRPr>
          </a:p>
          <a:p>
            <a:pPr algn="r"/>
            <a:endParaRPr lang="en-CA" sz="1400" i="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noProof="0" dirty="0">
                <a:latin typeface="+mn-lt"/>
              </a:rPr>
              <a:t>Module </a:t>
            </a:r>
            <a:r>
              <a:rPr lang="en-US" noProof="0" dirty="0" smtClean="0">
                <a:latin typeface="+mn-lt"/>
              </a:rPr>
              <a:t>Two: </a:t>
            </a:r>
            <a:r>
              <a:rPr lang="en-US" noProof="0" dirty="0">
                <a:latin typeface="+mn-lt"/>
              </a:rPr>
              <a:t>Review Questions</a:t>
            </a:r>
            <a:endParaRPr lang="en-US" noProof="0"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92500" lnSpcReduction="20000"/>
          </a:bodyPr>
          <a:lstStyle/>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Who should you invite to meetings?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High-ranking managers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All the interested employees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People compatible with meeting’s purpose</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Everybody, in order to explore all the options</a:t>
            </a: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Which of the following is not an occasion for a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Brainstorming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Project initiation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Planning</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All of the above are occasions for a meeting</a:t>
            </a:r>
          </a:p>
          <a:p>
            <a:endParaRPr lang="en-US" dirty="0" smtClean="0"/>
          </a:p>
        </p:txBody>
      </p:sp>
    </p:spTree>
    <p:extLst>
      <p:ext uri="{BB962C8B-B14F-4D97-AF65-F5344CB8AC3E}">
        <p14:creationId xmlns:p14="http://schemas.microsoft.com/office/powerpoint/2010/main" val="22578164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r>
              <a:rPr lang="en-US" dirty="0" smtClean="0">
                <a:latin typeface="+mn-lt"/>
              </a:rPr>
              <a:t>Keeping the Meeting on Track</a:t>
            </a:r>
            <a:endParaRPr lang="en-CA" dirty="0" smtClean="0">
              <a:latin typeface="+mn-lt"/>
            </a:endParaRPr>
          </a:p>
        </p:txBody>
      </p:sp>
      <p:sp>
        <p:nvSpPr>
          <p:cNvPr id="2" name="Content Placeholder 1"/>
          <p:cNvSpPr>
            <a:spLocks noGrp="1"/>
          </p:cNvSpPr>
          <p:nvPr>
            <p:ph idx="1"/>
          </p:nvPr>
        </p:nvSpPr>
        <p:spPr>
          <a:xfrm>
            <a:off x="323528" y="1739949"/>
            <a:ext cx="8229600" cy="4281339"/>
          </a:xfrm>
        </p:spPr>
        <p:txBody>
          <a:bodyPr/>
          <a:lstStyle/>
          <a:p>
            <a:pPr marL="457200" indent="-457200">
              <a:buFont typeface="Arial" panose="020B0604020202020204" pitchFamily="34" charset="0"/>
              <a:buChar char="•"/>
            </a:pPr>
            <a:r>
              <a:rPr lang="en-US" dirty="0"/>
              <a:t>Set expectations</a:t>
            </a:r>
          </a:p>
          <a:p>
            <a:pPr marL="457200" indent="-457200">
              <a:buFont typeface="Arial" panose="020B0604020202020204" pitchFamily="34" charset="0"/>
              <a:buChar char="•"/>
            </a:pPr>
            <a:r>
              <a:rPr lang="en-US" dirty="0"/>
              <a:t>Time the presenter</a:t>
            </a:r>
          </a:p>
          <a:p>
            <a:pPr marL="457200" indent="-457200">
              <a:buFont typeface="Arial" panose="020B0604020202020204" pitchFamily="34" charset="0"/>
              <a:buChar char="•"/>
            </a:pPr>
            <a:r>
              <a:rPr lang="en-US" dirty="0"/>
              <a:t>Overcome fear of interrupting</a:t>
            </a:r>
          </a:p>
          <a:p>
            <a:pPr marL="457200" indent="-457200">
              <a:buFont typeface="Arial" panose="020B0604020202020204" pitchFamily="34" charset="0"/>
              <a:buChar char="•"/>
            </a:pPr>
            <a:r>
              <a:rPr lang="en-US" dirty="0"/>
              <a:t>Politely warn people </a:t>
            </a:r>
            <a:r>
              <a:rPr lang="en-US" dirty="0" smtClean="0"/>
              <a:t/>
            </a:r>
            <a:br>
              <a:rPr lang="en-US" dirty="0" smtClean="0"/>
            </a:br>
            <a:r>
              <a:rPr lang="en-US" dirty="0" smtClean="0"/>
              <a:t>time </a:t>
            </a:r>
            <a:r>
              <a:rPr lang="en-US" dirty="0"/>
              <a:t>is nearing</a:t>
            </a:r>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634" y="3007157"/>
            <a:ext cx="3304862" cy="3806219"/>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latin typeface="+mn-lt"/>
              </a:rPr>
              <a:t>Dealing with Overtime</a:t>
            </a:r>
            <a:endParaRPr lang="en-CA" dirty="0" smtClean="0">
              <a:latin typeface="+mn-lt"/>
            </a:endParaRPr>
          </a:p>
        </p:txBody>
      </p:sp>
      <p:sp>
        <p:nvSpPr>
          <p:cNvPr id="2" name="Content Placeholder 1"/>
          <p:cNvSpPr>
            <a:spLocks noGrp="1"/>
          </p:cNvSpPr>
          <p:nvPr>
            <p:ph idx="1"/>
          </p:nvPr>
        </p:nvSpPr>
        <p:spPr>
          <a:xfrm>
            <a:off x="457200" y="1700808"/>
            <a:ext cx="8229600" cy="4425355"/>
          </a:xfrm>
        </p:spPr>
        <p:txBody>
          <a:bodyPr/>
          <a:lstStyle/>
          <a:p>
            <a:pPr marL="457200" indent="-457200">
              <a:buFont typeface="Arial" panose="020B0604020202020204" pitchFamily="34" charset="0"/>
              <a:buChar char="•"/>
            </a:pPr>
            <a:r>
              <a:rPr lang="en-US" dirty="0"/>
              <a:t>Warn attendees in advance</a:t>
            </a:r>
          </a:p>
          <a:p>
            <a:pPr marL="457200" indent="-457200">
              <a:buFont typeface="Arial" panose="020B0604020202020204" pitchFamily="34" charset="0"/>
              <a:buChar char="•"/>
            </a:pPr>
            <a:r>
              <a:rPr lang="en-US" dirty="0"/>
              <a:t>How much more time will be needed?</a:t>
            </a:r>
          </a:p>
          <a:p>
            <a:pPr marL="457200" indent="-457200">
              <a:buFont typeface="Arial" panose="020B0604020202020204" pitchFamily="34" charset="0"/>
              <a:buChar char="•"/>
            </a:pPr>
            <a:r>
              <a:rPr lang="en-US" dirty="0"/>
              <a:t>Give choices </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005064"/>
            <a:ext cx="2395934" cy="2010012"/>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latin typeface="+mn-lt"/>
              </a:rPr>
              <a:t>Holding Participants Accountable</a:t>
            </a:r>
            <a:endParaRPr lang="en-CA" dirty="0" smtClean="0">
              <a:latin typeface="+mn-lt"/>
            </a:endParaRPr>
          </a:p>
        </p:txBody>
      </p:sp>
      <p:sp>
        <p:nvSpPr>
          <p:cNvPr id="2" name="Content Placeholder 1"/>
          <p:cNvSpPr>
            <a:spLocks noGrp="1"/>
          </p:cNvSpPr>
          <p:nvPr>
            <p:ph idx="1"/>
          </p:nvPr>
        </p:nvSpPr>
        <p:spPr>
          <a:xfrm>
            <a:off x="457200" y="1844824"/>
            <a:ext cx="8229600" cy="4281339"/>
          </a:xfrm>
        </p:spPr>
        <p:txBody>
          <a:bodyPr/>
          <a:lstStyle/>
          <a:p>
            <a:pPr marL="457200" indent="-457200">
              <a:buFont typeface="Arial" panose="020B0604020202020204" pitchFamily="34" charset="0"/>
              <a:buChar char="•"/>
            </a:pPr>
            <a:r>
              <a:rPr lang="en-US" dirty="0"/>
              <a:t>Set your expectations</a:t>
            </a:r>
          </a:p>
          <a:p>
            <a:pPr marL="457200" indent="-457200">
              <a:buFont typeface="Arial" panose="020B0604020202020204" pitchFamily="34" charset="0"/>
              <a:buChar char="•"/>
            </a:pPr>
            <a:r>
              <a:rPr lang="en-US" dirty="0"/>
              <a:t>Clarify the consequences</a:t>
            </a:r>
          </a:p>
          <a:p>
            <a:pPr marL="457200" indent="-457200">
              <a:buFont typeface="Arial" panose="020B0604020202020204" pitchFamily="34" charset="0"/>
              <a:buChar char="•"/>
            </a:pPr>
            <a:r>
              <a:rPr lang="en-US" dirty="0"/>
              <a:t>Follow through</a:t>
            </a:r>
          </a:p>
          <a:p>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355" y="1145046"/>
            <a:ext cx="3242101" cy="5712953"/>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noProof="0"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fontScale="92500" lnSpcReduction="2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What is ‘S’ in STOP technique?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Setting rules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Setting expectations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Setting deadlines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Setting consequences</a:t>
            </a:r>
          </a:p>
          <a:p>
            <a:pPr marL="342900" marR="0" lvl="0" indent="-342900">
              <a:lnSpc>
                <a:spcPct val="115000"/>
              </a:lnSpc>
              <a:spcBef>
                <a:spcPts val="0"/>
              </a:spcBef>
              <a:spcAft>
                <a:spcPts val="1000"/>
              </a:spcAft>
              <a:buFont typeface="+mj-lt"/>
              <a:buAutoNum type="arabicParenR" startAt="2"/>
            </a:pPr>
            <a:r>
              <a:rPr lang="en-US" dirty="0">
                <a:ea typeface="Times New Roman"/>
                <a:cs typeface="Times New Roman"/>
              </a:rPr>
              <a:t>In STOP technique, ‘O’ is for overcoming the fear of:</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Being disrespected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Time issues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Being rigid or harsh</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Interrupting</a:t>
            </a:r>
          </a:p>
          <a:p>
            <a:endParaRPr lang="en-US" dirty="0" smtClean="0"/>
          </a:p>
        </p:txBody>
      </p:sp>
    </p:spTree>
    <p:extLst>
      <p:ext uri="{BB962C8B-B14F-4D97-AF65-F5344CB8AC3E}">
        <p14:creationId xmlns:p14="http://schemas.microsoft.com/office/powerpoint/2010/main" val="29406688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noProof="0"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3"/>
              <a:tabLst>
                <a:tab pos="744538" algn="l"/>
              </a:tabLst>
            </a:pPr>
            <a:r>
              <a:rPr lang="en-US" dirty="0">
                <a:ea typeface="Times New Roman"/>
                <a:cs typeface="Times New Roman"/>
              </a:rPr>
              <a:t>What is the biggest problem with meeting which overrun their original end time?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 venue may not be available for overtime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Attendees lose concentration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Ideas usually deteriorate</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You can suffer serious consequences</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Which of the following is not something that mitigates the effects of going overtime?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Giving choices to attendees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Warning attendees that the meeting will be overtime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Determining your constraints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Informing attendees that the meeting is already overtime</a:t>
            </a:r>
          </a:p>
          <a:p>
            <a:endParaRPr lang="en-US" dirty="0" smtClean="0"/>
          </a:p>
        </p:txBody>
      </p:sp>
    </p:spTree>
    <p:extLst>
      <p:ext uri="{BB962C8B-B14F-4D97-AF65-F5344CB8AC3E}">
        <p14:creationId xmlns:p14="http://schemas.microsoft.com/office/powerpoint/2010/main" val="22269890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noProof="0"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5"/>
              <a:tabLst>
                <a:tab pos="971550" algn="l"/>
              </a:tabLst>
            </a:pPr>
            <a:r>
              <a:rPr lang="en-US" dirty="0">
                <a:ea typeface="Times New Roman"/>
                <a:cs typeface="Times New Roman"/>
              </a:rPr>
              <a:t>Which of the following is not one of the basic steps for keeping attendees accountable?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Setting expectations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Clarifying consequences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Making limits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Follow trough</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Holding your participants accountable primarily involves: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Their own choice to participate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Keeping authority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Communication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Non-formal atmosphere</a:t>
            </a:r>
          </a:p>
          <a:p>
            <a:endParaRPr lang="en-US" dirty="0" smtClean="0"/>
          </a:p>
        </p:txBody>
      </p:sp>
    </p:spTree>
    <p:extLst>
      <p:ext uri="{BB962C8B-B14F-4D97-AF65-F5344CB8AC3E}">
        <p14:creationId xmlns:p14="http://schemas.microsoft.com/office/powerpoint/2010/main" val="17573170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noProof="0"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7"/>
              <a:tabLst>
                <a:tab pos="688975" algn="l"/>
                <a:tab pos="744538" algn="l"/>
              </a:tabLst>
            </a:pPr>
            <a:r>
              <a:rPr lang="en-US" dirty="0">
                <a:ea typeface="Times New Roman"/>
                <a:cs typeface="Times New Roman"/>
              </a:rPr>
              <a:t>What was Vaughn’s problem presented in the case study?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 whole evaluation plan was under satisfactory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Vaughn missed some parts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Vaughn didn’t give mid-point tests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Vaughn’s form was wrong</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Why was Vaughn’s omission so bad?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Because the training will be attended by large number of people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Because it shows that he didn’t learn the technique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Because it shows that Vaughn worked superficially</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Because it shows that Vaughn is irresponsible</a:t>
            </a:r>
          </a:p>
        </p:txBody>
      </p:sp>
    </p:spTree>
    <p:extLst>
      <p:ext uri="{BB962C8B-B14F-4D97-AF65-F5344CB8AC3E}">
        <p14:creationId xmlns:p14="http://schemas.microsoft.com/office/powerpoint/2010/main" val="16021353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noProof="0"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fontScale="92500" lnSpcReduction="2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What is ‘S’ in STOP technique?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Setting rules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Setting expectations</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Setting deadlines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Setting consequences</a:t>
            </a:r>
          </a:p>
          <a:p>
            <a:pPr marL="342900" marR="0" lvl="0" indent="-342900">
              <a:lnSpc>
                <a:spcPct val="115000"/>
              </a:lnSpc>
              <a:spcBef>
                <a:spcPts val="0"/>
              </a:spcBef>
              <a:spcAft>
                <a:spcPts val="1000"/>
              </a:spcAft>
              <a:buFont typeface="+mj-lt"/>
              <a:buAutoNum type="arabicParenR" startAt="2"/>
            </a:pPr>
            <a:r>
              <a:rPr lang="en-US" dirty="0">
                <a:ea typeface="Times New Roman"/>
                <a:cs typeface="Times New Roman"/>
              </a:rPr>
              <a:t>In STOP technique, ‘O’ is for overcoming the fear of:</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Being disrespected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Time issues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Being rigid or harsh</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Interrupting</a:t>
            </a: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24909803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noProof="0"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3"/>
              <a:tabLst>
                <a:tab pos="744538" algn="l"/>
              </a:tabLst>
            </a:pPr>
            <a:r>
              <a:rPr lang="en-US" dirty="0">
                <a:ea typeface="Times New Roman"/>
                <a:cs typeface="Times New Roman"/>
              </a:rPr>
              <a:t>What is the biggest problem with meeting which overrun their original end time?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 venue may not be available for overtime</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Attendees lose concentration</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Ideas usually deteriorate</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You can suffer serious consequences</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Which of the following is not something that mitigates the effects of going overtime?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Giving choices to attendees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Warning attendees that the meeting will be overtime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Determining your constraints</a:t>
            </a:r>
          </a:p>
          <a:p>
            <a:pPr marL="742950" marR="0" lvl="1" indent="-285750">
              <a:lnSpc>
                <a:spcPct val="115000"/>
              </a:lnSpc>
              <a:spcBef>
                <a:spcPts val="0"/>
              </a:spcBef>
              <a:spcAft>
                <a:spcPts val="1000"/>
              </a:spcAft>
              <a:buFont typeface="+mj-lt"/>
              <a:buAutoNum type="alphaLcParenR"/>
            </a:pPr>
            <a:r>
              <a:rPr lang="en-US" dirty="0">
                <a:solidFill>
                  <a:srgbClr val="FF0000"/>
                </a:solidFill>
                <a:ea typeface="Times New Roman"/>
                <a:cs typeface="Times New Roman"/>
              </a:rPr>
              <a:t>Informing attendees that the meeting is already overtime</a:t>
            </a: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32062358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noProof="0"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5"/>
              <a:tabLst>
                <a:tab pos="971550" algn="l"/>
              </a:tabLst>
            </a:pPr>
            <a:r>
              <a:rPr lang="en-US" dirty="0">
                <a:ea typeface="Times New Roman"/>
                <a:cs typeface="Times New Roman"/>
              </a:rPr>
              <a:t>Which of the following is not one of the basic steps for keeping attendees accountable?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Setting expectations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Clarifying consequences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Making limits</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Follow trough</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Holding your participants accountable primarily involves: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Their own choice to participate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Keeping authority</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Communication</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Non-formal atmosphere</a:t>
            </a:r>
          </a:p>
          <a:p>
            <a:endParaRPr lang="en-US" dirty="0" smtClean="0"/>
          </a:p>
        </p:txBody>
      </p:sp>
    </p:spTree>
    <p:extLst>
      <p:ext uri="{BB962C8B-B14F-4D97-AF65-F5344CB8AC3E}">
        <p14:creationId xmlns:p14="http://schemas.microsoft.com/office/powerpoint/2010/main" val="3207239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noProof="0" dirty="0">
                <a:latin typeface="+mn-lt"/>
              </a:rPr>
              <a:t>Module </a:t>
            </a:r>
            <a:r>
              <a:rPr lang="en-US" noProof="0" dirty="0" smtClean="0">
                <a:latin typeface="+mn-lt"/>
              </a:rPr>
              <a:t>Two: </a:t>
            </a:r>
            <a:r>
              <a:rPr lang="en-US" noProof="0" dirty="0">
                <a:latin typeface="+mn-lt"/>
              </a:rPr>
              <a:t>Review Questions</a:t>
            </a:r>
            <a:endParaRPr lang="en-US" noProof="0"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3"/>
              <a:tabLst>
                <a:tab pos="744538" algn="l"/>
              </a:tabLst>
            </a:pPr>
            <a:r>
              <a:rPr lang="en-US" dirty="0">
                <a:ea typeface="Times New Roman"/>
                <a:cs typeface="Times New Roman"/>
              </a:rPr>
              <a:t>Meetings that require energy and high level of participation are best scheduled:</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Between 8 and 9 am</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Between 10 – 12 am</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Between noon and 2 pm</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After lunch</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Which of the following is not an important factor when it comes to place of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Light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Size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Windows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All of the above are important factors</a:t>
            </a:r>
          </a:p>
          <a:p>
            <a:endParaRPr lang="en-US" dirty="0" smtClean="0"/>
          </a:p>
        </p:txBody>
      </p:sp>
    </p:spTree>
    <p:extLst>
      <p:ext uri="{BB962C8B-B14F-4D97-AF65-F5344CB8AC3E}">
        <p14:creationId xmlns:p14="http://schemas.microsoft.com/office/powerpoint/2010/main" val="42342864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noProof="0"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7"/>
              <a:tabLst>
                <a:tab pos="688975" algn="l"/>
                <a:tab pos="744538" algn="l"/>
              </a:tabLst>
            </a:pPr>
            <a:r>
              <a:rPr lang="en-US" dirty="0">
                <a:ea typeface="Times New Roman"/>
                <a:cs typeface="Times New Roman"/>
              </a:rPr>
              <a:t>What was Vaughn’s problem presented in the case study?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The whole evaluation plan was under satisfactory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Vaughn missed some parts</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Vaughn didn’t give mid-point tests</a:t>
            </a:r>
            <a:endParaRPr lang="en-US" dirty="0">
              <a:ea typeface="Times New Roman"/>
              <a:cs typeface="Times New Roman"/>
            </a:endParaRP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Vaughn’s form was wrong</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Why was Vaughn’s omission so bad?</a:t>
            </a:r>
          </a:p>
          <a:p>
            <a:pPr marL="742950" marR="0" lvl="1" indent="-285750">
              <a:lnSpc>
                <a:spcPct val="115000"/>
              </a:lnSpc>
              <a:spcBef>
                <a:spcPts val="0"/>
              </a:spcBef>
              <a:spcAft>
                <a:spcPts val="0"/>
              </a:spcAft>
              <a:buFont typeface="+mj-lt"/>
              <a:buAutoNum type="alphaLcParenR"/>
            </a:pPr>
            <a:r>
              <a:rPr lang="en-US" dirty="0">
                <a:solidFill>
                  <a:srgbClr val="FF0000"/>
                </a:solidFill>
                <a:ea typeface="Times New Roman"/>
                <a:cs typeface="Times New Roman"/>
              </a:rPr>
              <a:t>Because the training will be attended by large number of people</a:t>
            </a:r>
            <a:endParaRPr lang="en-US" dirty="0">
              <a:ea typeface="Times New Roman"/>
              <a:cs typeface="Times New Roman"/>
            </a:endParaRP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Because it shows that he didn’t learn the technique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Because it shows that Vaughn worked superficially</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Because it shows that Vaughn is irresponsible</a:t>
            </a:r>
          </a:p>
        </p:txBody>
      </p:sp>
    </p:spTree>
    <p:extLst>
      <p:ext uri="{BB962C8B-B14F-4D97-AF65-F5344CB8AC3E}">
        <p14:creationId xmlns:p14="http://schemas.microsoft.com/office/powerpoint/2010/main" val="7605625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1642194"/>
          </a:xfrm>
        </p:spPr>
        <p:txBody>
          <a:bodyPr/>
          <a:lstStyle/>
          <a:p>
            <a:r>
              <a:rPr lang="en-CA" dirty="0" smtClean="0">
                <a:solidFill>
                  <a:srgbClr val="C00000"/>
                </a:solidFill>
                <a:latin typeface="+mn-lt"/>
              </a:rPr>
              <a:t>Module </a:t>
            </a:r>
            <a:r>
              <a:rPr lang="en-US" dirty="0" smtClean="0">
                <a:solidFill>
                  <a:srgbClr val="C00000"/>
                </a:solidFill>
                <a:latin typeface="+mn-lt"/>
              </a:rPr>
              <a:t>Nine: </a:t>
            </a:r>
            <a:br>
              <a:rPr lang="en-US" dirty="0" smtClean="0">
                <a:solidFill>
                  <a:srgbClr val="C00000"/>
                </a:solidFill>
                <a:latin typeface="+mn-lt"/>
              </a:rPr>
            </a:br>
            <a:r>
              <a:rPr lang="en-US" dirty="0" smtClean="0">
                <a:solidFill>
                  <a:srgbClr val="C00000"/>
                </a:solidFill>
                <a:latin typeface="+mn-lt"/>
              </a:rPr>
              <a:t>Dealing with Disruptions</a:t>
            </a:r>
            <a:endParaRPr lang="en-CA" dirty="0" smtClean="0">
              <a:solidFill>
                <a:srgbClr val="C00000"/>
              </a:solidFill>
              <a:latin typeface="+mn-lt"/>
            </a:endParaRPr>
          </a:p>
        </p:txBody>
      </p:sp>
      <p:sp>
        <p:nvSpPr>
          <p:cNvPr id="37891" name="Content Placeholder 3"/>
          <p:cNvSpPr>
            <a:spLocks noGrp="1"/>
          </p:cNvSpPr>
          <p:nvPr>
            <p:ph idx="1"/>
          </p:nvPr>
        </p:nvSpPr>
        <p:spPr>
          <a:xfrm>
            <a:off x="457200" y="2348880"/>
            <a:ext cx="8229600" cy="3777283"/>
          </a:xfrm>
        </p:spPr>
        <p:txBody>
          <a:bodyPr/>
          <a:lstStyle/>
          <a:p>
            <a:pPr algn="just">
              <a:buFont typeface="Arial" charset="0"/>
              <a:buNone/>
            </a:pPr>
            <a:r>
              <a:rPr lang="en-US" dirty="0" smtClean="0"/>
              <a:t>In this module, you will learn how to deal with participants constantly running in and out of your meeting, cell phones, of topic discussions and conflicts.  The goal is to reduce the affect. </a:t>
            </a:r>
            <a:endParaRPr lang="en-CA" dirty="0" smtClean="0"/>
          </a:p>
        </p:txBody>
      </p:sp>
      <p:sp>
        <p:nvSpPr>
          <p:cNvPr id="37892" name="Text Placeholder 4"/>
          <p:cNvSpPr>
            <a:spLocks noGrp="1"/>
          </p:cNvSpPr>
          <p:nvPr>
            <p:ph type="body" sz="quarter" idx="4294967295"/>
          </p:nvPr>
        </p:nvSpPr>
        <p:spPr>
          <a:xfrm>
            <a:off x="457200" y="5517232"/>
            <a:ext cx="8003232" cy="1315614"/>
          </a:xfrm>
          <a:ln>
            <a:miter lim="800000"/>
            <a:headEnd/>
            <a:tailEnd/>
          </a:ln>
        </p:spPr>
        <p:txBody>
          <a:bodyPr/>
          <a:lstStyle/>
          <a:p>
            <a:pPr algn="r"/>
            <a:r>
              <a:rPr lang="en-US" sz="1400" i="1" dirty="0" smtClean="0">
                <a:latin typeface="+mj-lt"/>
              </a:rPr>
              <a:t>There are only two words that will always lead you to success. Those words are yes and no. </a:t>
            </a:r>
            <a:br>
              <a:rPr lang="en-US" sz="1400" i="1" dirty="0" smtClean="0">
                <a:latin typeface="+mj-lt"/>
              </a:rPr>
            </a:br>
            <a:r>
              <a:rPr lang="en-US" sz="1400" i="1" dirty="0" smtClean="0">
                <a:latin typeface="+mj-lt"/>
              </a:rPr>
              <a:t>Undoubtedly, you’ve mastered saying yes. So start practicing saying no. </a:t>
            </a:r>
          </a:p>
          <a:p>
            <a:pPr algn="r"/>
            <a:endParaRPr lang="en-US" sz="1400" b="1" i="1" dirty="0" smtClean="0">
              <a:latin typeface="+mj-lt"/>
            </a:endParaRPr>
          </a:p>
          <a:p>
            <a:pPr algn="r"/>
            <a:r>
              <a:rPr lang="en-US" sz="1400" b="1" i="1" dirty="0" smtClean="0">
                <a:latin typeface="+mj-lt"/>
              </a:rPr>
              <a:t>Jack Canfield</a:t>
            </a:r>
            <a:endParaRPr lang="en-CA" sz="1400" b="1" i="1" dirty="0" smtClean="0">
              <a:latin typeface="+mj-lt"/>
            </a:endParaRPr>
          </a:p>
          <a:p>
            <a:pPr algn="r"/>
            <a:endParaRPr lang="en-CA" sz="1400" i="1"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r>
              <a:rPr lang="en-US" dirty="0" smtClean="0">
                <a:latin typeface="+mn-lt"/>
              </a:rPr>
              <a:t>Running in and Out</a:t>
            </a:r>
            <a:endParaRPr lang="en-CA" dirty="0" smtClean="0">
              <a:latin typeface="+mn-lt"/>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Set expectations</a:t>
            </a:r>
          </a:p>
          <a:p>
            <a:pPr marL="457200" indent="-457200">
              <a:buFont typeface="Arial" panose="020B0604020202020204" pitchFamily="34" charset="0"/>
              <a:buChar char="•"/>
            </a:pPr>
            <a:r>
              <a:rPr lang="en-US" dirty="0"/>
              <a:t>Incorporate frequent breaks</a:t>
            </a:r>
          </a:p>
          <a:p>
            <a:pPr marL="457200" indent="-457200">
              <a:buFont typeface="Arial" panose="020B0604020202020204" pitchFamily="34" charset="0"/>
              <a:buChar char="•"/>
            </a:pPr>
            <a:r>
              <a:rPr lang="en-US" dirty="0"/>
              <a:t>Timely feedback given to those who break the rules</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645024"/>
            <a:ext cx="3882008" cy="29115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latin typeface="+mn-lt"/>
              </a:rPr>
              <a:t>Cell Phone Ringing</a:t>
            </a:r>
            <a:endParaRPr lang="en-CA" dirty="0" smtClean="0">
              <a:latin typeface="+mn-lt"/>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Put up a sign</a:t>
            </a:r>
          </a:p>
          <a:p>
            <a:pPr marL="457200" indent="-457200">
              <a:buFont typeface="Arial" panose="020B0604020202020204" pitchFamily="34" charset="0"/>
              <a:buChar char="•"/>
            </a:pPr>
            <a:r>
              <a:rPr lang="en-US" dirty="0"/>
              <a:t>Make an announcement </a:t>
            </a:r>
          </a:p>
          <a:p>
            <a:pPr marL="457200" indent="-457200">
              <a:buFont typeface="Arial" panose="020B0604020202020204" pitchFamily="34" charset="0"/>
              <a:buChar char="•"/>
            </a:pPr>
            <a:r>
              <a:rPr lang="en-US" dirty="0"/>
              <a:t>Place a reminder in the agenda</a:t>
            </a:r>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458438"/>
            <a:ext cx="4748956" cy="3373396"/>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latin typeface="+mn-lt"/>
              </a:rPr>
              <a:t>Off on a Tangent</a:t>
            </a:r>
            <a:endParaRPr lang="en-CA" dirty="0" smtClean="0">
              <a:latin typeface="+mn-lt"/>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Engage the conversation</a:t>
            </a:r>
          </a:p>
          <a:p>
            <a:pPr marL="457200" indent="-457200">
              <a:buFont typeface="Arial" panose="020B0604020202020204" pitchFamily="34" charset="0"/>
              <a:buChar char="•"/>
            </a:pPr>
            <a:r>
              <a:rPr lang="en-US" dirty="0"/>
              <a:t>Acknowledge that the topic is valid and worthy of discussion</a:t>
            </a:r>
          </a:p>
          <a:p>
            <a:pPr marL="457200" indent="-457200">
              <a:buFont typeface="Arial" panose="020B0604020202020204" pitchFamily="34" charset="0"/>
              <a:buChar char="•"/>
            </a:pPr>
            <a:r>
              <a:rPr lang="en-US" dirty="0"/>
              <a:t>Redirect the participants back to the conversation</a:t>
            </a:r>
            <a:endParaRPr lang="en-CA"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656"/>
          <a:stretch/>
        </p:blipFill>
        <p:spPr>
          <a:xfrm>
            <a:off x="4427984" y="4372251"/>
            <a:ext cx="4716016" cy="2485749"/>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latin typeface="+mn-lt"/>
              </a:rPr>
              <a:t>Personality Conflict </a:t>
            </a:r>
            <a:endParaRPr lang="en-CA" dirty="0" smtClean="0">
              <a:latin typeface="+mn-lt"/>
            </a:endParaRPr>
          </a:p>
        </p:txBody>
      </p:sp>
      <p:sp>
        <p:nvSpPr>
          <p:cNvPr id="2" name="Content Placeholder 1"/>
          <p:cNvSpPr>
            <a:spLocks noGrp="1"/>
          </p:cNvSpPr>
          <p:nvPr>
            <p:ph idx="1"/>
          </p:nvPr>
        </p:nvSpPr>
        <p:spPr/>
        <p:txBody>
          <a:bodyPr/>
          <a:lstStyle/>
          <a:p>
            <a:r>
              <a:rPr lang="en-US" b="1" dirty="0" smtClean="0"/>
              <a:t>Stop</a:t>
            </a:r>
            <a:r>
              <a:rPr lang="en-US" dirty="0" smtClean="0"/>
              <a:t>: Stop </a:t>
            </a:r>
            <a:r>
              <a:rPr lang="en-US" dirty="0"/>
              <a:t>the conflict by intervening</a:t>
            </a:r>
          </a:p>
          <a:p>
            <a:r>
              <a:rPr lang="en-US" b="1" dirty="0" smtClean="0"/>
              <a:t>Drop</a:t>
            </a:r>
            <a:r>
              <a:rPr lang="en-US" dirty="0" smtClean="0"/>
              <a:t>: Instruct </a:t>
            </a:r>
            <a:r>
              <a:rPr lang="en-US" dirty="0"/>
              <a:t>the parties to drop the discussion</a:t>
            </a:r>
          </a:p>
          <a:p>
            <a:r>
              <a:rPr lang="en-US" b="1" dirty="0" smtClean="0"/>
              <a:t>Roll</a:t>
            </a:r>
            <a:r>
              <a:rPr lang="en-US" dirty="0" smtClean="0"/>
              <a:t>: Roll </a:t>
            </a:r>
            <a:r>
              <a:rPr lang="en-US" dirty="0"/>
              <a:t>into a break</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573016"/>
            <a:ext cx="2991267" cy="2991267"/>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noProof="0"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92500" lnSpcReduction="10000"/>
          </a:bodyPr>
          <a:lstStyle/>
          <a:p>
            <a:pPr marL="342900" marR="0" lvl="0" indent="-342900">
              <a:lnSpc>
                <a:spcPct val="115000"/>
              </a:lnSpc>
              <a:spcBef>
                <a:spcPts val="0"/>
              </a:spcBef>
              <a:spcAft>
                <a:spcPts val="1000"/>
              </a:spcAft>
              <a:buFont typeface="+mj-lt"/>
              <a:buAutoNum type="arabicParenR"/>
            </a:pPr>
            <a:r>
              <a:rPr lang="en-US" dirty="0">
                <a:ea typeface="Times New Roman"/>
                <a:cs typeface="Times New Roman"/>
              </a:rPr>
              <a:t>What is SIT technique useful for?</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Keeping attendees on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Keeping attendees’ attention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Running in and out of the meeting</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Making meeting go faster</a:t>
            </a:r>
          </a:p>
          <a:p>
            <a:pPr marL="342900" marR="0" lvl="0" indent="-342900">
              <a:lnSpc>
                <a:spcPct val="115000"/>
              </a:lnSpc>
              <a:spcBef>
                <a:spcPts val="0"/>
              </a:spcBef>
              <a:spcAft>
                <a:spcPts val="1000"/>
              </a:spcAft>
              <a:buFont typeface="+mj-lt"/>
              <a:buAutoNum type="arabicParenR"/>
              <a:tabLst>
                <a:tab pos="457200" algn="l"/>
              </a:tabLst>
            </a:pPr>
            <a:r>
              <a:rPr lang="en-US" dirty="0">
                <a:ea typeface="Times New Roman"/>
                <a:cs typeface="Times New Roman"/>
              </a:rPr>
              <a:t>What is ‘I’ in SIT technique?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Incorporate frequent questions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Incorporate brainstorming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Incorporate frequent breaks</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Incorporate frequent presentations</a:t>
            </a:r>
          </a:p>
          <a:p>
            <a:endParaRPr lang="en-US" dirty="0" smtClean="0"/>
          </a:p>
        </p:txBody>
      </p:sp>
    </p:spTree>
    <p:extLst>
      <p:ext uri="{BB962C8B-B14F-4D97-AF65-F5344CB8AC3E}">
        <p14:creationId xmlns:p14="http://schemas.microsoft.com/office/powerpoint/2010/main" val="2640154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noProof="0"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77500" lnSpcReduction="20000"/>
          </a:bodyPr>
          <a:lstStyle/>
          <a:p>
            <a:pPr marL="338138" marR="0" lvl="0" indent="-338138">
              <a:lnSpc>
                <a:spcPct val="115000"/>
              </a:lnSpc>
              <a:spcBef>
                <a:spcPts val="0"/>
              </a:spcBef>
              <a:spcAft>
                <a:spcPts val="1000"/>
              </a:spcAft>
              <a:buFont typeface="+mj-lt"/>
              <a:buAutoNum type="arabicParenR" startAt="3"/>
              <a:tabLst>
                <a:tab pos="338138" algn="l"/>
                <a:tab pos="801688" algn="l"/>
              </a:tabLst>
            </a:pPr>
            <a:r>
              <a:rPr lang="en-US" dirty="0">
                <a:ea typeface="Times New Roman"/>
                <a:cs typeface="Times New Roman"/>
              </a:rPr>
              <a:t>Which of the following is the best way to ensure that attendees will silent their cell phones and PDA’s?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Place signs with instructions to silent their electronics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Remind them about it in the agenda</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Tell them to do it at the beginning of the meeting</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The combination of all three</a:t>
            </a:r>
          </a:p>
          <a:p>
            <a:pPr marL="342900" marR="0" lvl="0" indent="-342900">
              <a:lnSpc>
                <a:spcPct val="115000"/>
              </a:lnSpc>
              <a:spcBef>
                <a:spcPts val="0"/>
              </a:spcBef>
              <a:spcAft>
                <a:spcPts val="1000"/>
              </a:spcAft>
              <a:buFont typeface="+mj-lt"/>
              <a:buAutoNum type="arabicParenR" startAt="3"/>
              <a:tabLst>
                <a:tab pos="457200" algn="l"/>
              </a:tabLst>
            </a:pPr>
            <a:r>
              <a:rPr lang="en-US" dirty="0">
                <a:ea typeface="Times New Roman"/>
                <a:cs typeface="Times New Roman"/>
              </a:rPr>
              <a:t>If you mention attendees to turn off their gadgets at the beginning of the meeting, you’ll reduce the chance of disruption by:</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50%</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75%</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95%</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100%</a:t>
            </a:r>
          </a:p>
        </p:txBody>
      </p:sp>
    </p:spTree>
    <p:extLst>
      <p:ext uri="{BB962C8B-B14F-4D97-AF65-F5344CB8AC3E}">
        <p14:creationId xmlns:p14="http://schemas.microsoft.com/office/powerpoint/2010/main" val="3044116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noProof="0"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85000" lnSpcReduction="20000"/>
          </a:bodyPr>
          <a:lstStyle/>
          <a:p>
            <a:pPr marL="338138" marR="0" lvl="0" indent="-338138">
              <a:lnSpc>
                <a:spcPct val="115000"/>
              </a:lnSpc>
              <a:spcBef>
                <a:spcPts val="0"/>
              </a:spcBef>
              <a:spcAft>
                <a:spcPts val="1000"/>
              </a:spcAft>
              <a:buFont typeface="+mj-lt"/>
              <a:buAutoNum type="arabicParenR" startAt="5"/>
              <a:tabLst>
                <a:tab pos="631825" algn="l"/>
              </a:tabLst>
            </a:pPr>
            <a:r>
              <a:rPr lang="en-US" dirty="0">
                <a:ea typeface="Times New Roman"/>
                <a:cs typeface="Times New Roman"/>
              </a:rPr>
              <a:t>What is ‘A’ in EAR technique?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Acknowledge the importance of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Acknowledge that the topic is valid and worthy of discussion</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Acknowledge that any idea is worthy of discussion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Acknowledge that each member has equally contributed when the meeting approaches to its end</a:t>
            </a:r>
          </a:p>
          <a:p>
            <a:pPr marL="342900" marR="0" lvl="0" indent="-342900">
              <a:lnSpc>
                <a:spcPct val="115000"/>
              </a:lnSpc>
              <a:spcBef>
                <a:spcPts val="0"/>
              </a:spcBef>
              <a:spcAft>
                <a:spcPts val="1000"/>
              </a:spcAft>
              <a:buFont typeface="+mj-lt"/>
              <a:buAutoNum type="arabicParenR" startAt="5"/>
              <a:tabLst>
                <a:tab pos="457200" algn="l"/>
              </a:tabLst>
            </a:pPr>
            <a:r>
              <a:rPr lang="en-US" dirty="0">
                <a:ea typeface="Times New Roman"/>
                <a:cs typeface="Times New Roman"/>
              </a:rPr>
              <a:t>EAR technique helps you redirect without:</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Losing time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Offending participants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Entering a new digression</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Making a new problem</a:t>
            </a:r>
          </a:p>
          <a:p>
            <a:endParaRPr lang="en-US" dirty="0" smtClean="0"/>
          </a:p>
        </p:txBody>
      </p:sp>
    </p:spTree>
    <p:extLst>
      <p:ext uri="{BB962C8B-B14F-4D97-AF65-F5344CB8AC3E}">
        <p14:creationId xmlns:p14="http://schemas.microsoft.com/office/powerpoint/2010/main" val="14510115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noProof="0"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92500" lnSpcReduction="20000"/>
          </a:bodyPr>
          <a:lstStyle/>
          <a:p>
            <a:pPr marL="338138" marR="0" lvl="0" indent="-338138">
              <a:lnSpc>
                <a:spcPct val="115000"/>
              </a:lnSpc>
              <a:spcBef>
                <a:spcPts val="0"/>
              </a:spcBef>
              <a:spcAft>
                <a:spcPts val="1000"/>
              </a:spcAft>
              <a:buFont typeface="+mj-lt"/>
              <a:buAutoNum type="arabicParenR" startAt="7"/>
              <a:tabLst>
                <a:tab pos="801688" algn="l"/>
              </a:tabLst>
            </a:pPr>
            <a:r>
              <a:rPr lang="en-US" dirty="0">
                <a:ea typeface="Times New Roman"/>
                <a:cs typeface="Times New Roman"/>
              </a:rPr>
              <a:t>What is the best thing to do if a conflict occurs?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Ignore it and proceed with the meeting</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Intervene</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Call someone to handle it</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Let the conflicted attendees solve it by themselves</a:t>
            </a:r>
          </a:p>
          <a:p>
            <a:pPr marL="342900" marR="0" lvl="0" indent="-342900">
              <a:lnSpc>
                <a:spcPct val="115000"/>
              </a:lnSpc>
              <a:spcBef>
                <a:spcPts val="0"/>
              </a:spcBef>
              <a:spcAft>
                <a:spcPts val="1000"/>
              </a:spcAft>
              <a:buFont typeface="+mj-lt"/>
              <a:buAutoNum type="arabicParenR" startAt="7"/>
              <a:tabLst>
                <a:tab pos="457200" algn="l"/>
              </a:tabLst>
            </a:pPr>
            <a:r>
              <a:rPr lang="en-US" dirty="0">
                <a:ea typeface="Times New Roman"/>
                <a:cs typeface="Times New Roman"/>
              </a:rPr>
              <a:t>Which of the following is not one of the steps for handling possible conflicts?</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Stop</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Go</a:t>
            </a:r>
          </a:p>
          <a:p>
            <a:pPr marL="742950" marR="0" lvl="1" indent="-285750">
              <a:lnSpc>
                <a:spcPct val="115000"/>
              </a:lnSpc>
              <a:spcBef>
                <a:spcPts val="0"/>
              </a:spcBef>
              <a:spcAft>
                <a:spcPts val="0"/>
              </a:spcAft>
              <a:buFont typeface="+mj-lt"/>
              <a:buAutoNum type="alphaLcParenR"/>
            </a:pPr>
            <a:r>
              <a:rPr lang="en-US" dirty="0">
                <a:ea typeface="Times New Roman"/>
                <a:cs typeface="Times New Roman"/>
              </a:rPr>
              <a:t>Drop</a:t>
            </a:r>
          </a:p>
          <a:p>
            <a:pPr marL="742950" marR="0" lvl="1" indent="-285750">
              <a:lnSpc>
                <a:spcPct val="115000"/>
              </a:lnSpc>
              <a:spcBef>
                <a:spcPts val="0"/>
              </a:spcBef>
              <a:spcAft>
                <a:spcPts val="1000"/>
              </a:spcAft>
              <a:buFont typeface="+mj-lt"/>
              <a:buAutoNum type="alphaLcParenR"/>
            </a:pPr>
            <a:r>
              <a:rPr lang="en-US" dirty="0">
                <a:ea typeface="Times New Roman"/>
                <a:cs typeface="Times New Roman"/>
              </a:rPr>
              <a:t>Roll</a:t>
            </a:r>
          </a:p>
          <a:p>
            <a:endParaRPr lang="en-US" dirty="0" smtClean="0"/>
          </a:p>
        </p:txBody>
      </p:sp>
    </p:spTree>
    <p:extLst>
      <p:ext uri="{BB962C8B-B14F-4D97-AF65-F5344CB8AC3E}">
        <p14:creationId xmlns:p14="http://schemas.microsoft.com/office/powerpoint/2010/main" val="4187110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lassroom PowerPoi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PowerPoint Slides</Template>
  <TotalTime>0</TotalTime>
  <Words>15156</Words>
  <Application>Microsoft Office PowerPoint</Application>
  <PresentationFormat>On-screen Show (4:3)</PresentationFormat>
  <Paragraphs>1518</Paragraphs>
  <Slides>134</Slides>
  <Notes>34</Notes>
  <HiddenSlides>0</HiddenSlides>
  <MMClips>0</MMClip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Classroom PowerPoint Slides</vt:lpstr>
      <vt:lpstr>PowerPoint Presentation</vt:lpstr>
      <vt:lpstr>Module One:  Getting Started</vt:lpstr>
      <vt:lpstr>Workshop Objectives</vt:lpstr>
      <vt:lpstr>Module Two:  Planning and Preparing (I)</vt:lpstr>
      <vt:lpstr>Identifying the Participants</vt:lpstr>
      <vt:lpstr>Choosing the Time and Place</vt:lpstr>
      <vt:lpstr>Creating the Agenda</vt:lpstr>
      <vt:lpstr>Module Two: Review Questions</vt:lpstr>
      <vt:lpstr>Module Two: Review Questions</vt:lpstr>
      <vt:lpstr>Module Two: Review Questions</vt:lpstr>
      <vt:lpstr>Module Two: Review Questions</vt:lpstr>
      <vt:lpstr>Module Two: Review Questions</vt:lpstr>
      <vt:lpstr>Module Two: Review Questions</vt:lpstr>
      <vt:lpstr>Module Two: Review Questions</vt:lpstr>
      <vt:lpstr>Module Two: Review Questions</vt:lpstr>
      <vt:lpstr>Module Three:  Planning and Preparing (II)</vt:lpstr>
      <vt:lpstr>Gathering Materials</vt:lpstr>
      <vt:lpstr>Sending Invitations</vt:lpstr>
      <vt:lpstr>Making Logistical Arrangements</vt:lpstr>
      <vt:lpstr>Module Three: Review Questions</vt:lpstr>
      <vt:lpstr>Module Three: Review Questions</vt:lpstr>
      <vt:lpstr>Module Three: Review Questions</vt:lpstr>
      <vt:lpstr>Module Three: Review Questions</vt:lpstr>
      <vt:lpstr>Module Three: Review Questions</vt:lpstr>
      <vt:lpstr>Module Three: Review Questions</vt:lpstr>
      <vt:lpstr>Module Three: Review Questions</vt:lpstr>
      <vt:lpstr>Module Three: Review Questions</vt:lpstr>
      <vt:lpstr>Module Four:  Setting up the Meeting Space</vt:lpstr>
      <vt:lpstr>The Basic Essentials</vt:lpstr>
      <vt:lpstr>The Extra Touches</vt:lpstr>
      <vt:lpstr>Choosing a Physical Arrangement</vt:lpstr>
      <vt:lpstr>Module Four: Review Questions</vt:lpstr>
      <vt:lpstr>Module Four: Review Questions</vt:lpstr>
      <vt:lpstr>Module Four: Review Questions</vt:lpstr>
      <vt:lpstr>Module Four: Review Questions</vt:lpstr>
      <vt:lpstr>Module Four: Review Questions</vt:lpstr>
      <vt:lpstr>Module Four: Review Questions</vt:lpstr>
      <vt:lpstr>Module Four: Review Questions</vt:lpstr>
      <vt:lpstr>Module Four: Review Questions</vt:lpstr>
      <vt:lpstr>Module Five:  Electronic Options</vt:lpstr>
      <vt:lpstr>Overview of Choices Available</vt:lpstr>
      <vt:lpstr>Things to Consider</vt:lpstr>
      <vt:lpstr>Making a Final Decision</vt:lpstr>
      <vt:lpstr>Module Five: Review Questions</vt:lpstr>
      <vt:lpstr>Module Five: Review Questions</vt:lpstr>
      <vt:lpstr>Module Five: Review Questions</vt:lpstr>
      <vt:lpstr>Module Five: Review Questions</vt:lpstr>
      <vt:lpstr>Module Five: Review Questions</vt:lpstr>
      <vt:lpstr>Module Five: Review Questions</vt:lpstr>
      <vt:lpstr>Module Five: Review Questions</vt:lpstr>
      <vt:lpstr>Module Five: Review Questions</vt:lpstr>
      <vt:lpstr>Module Six:  Meeting Roles and Responsibilities</vt:lpstr>
      <vt:lpstr>The Chairperson</vt:lpstr>
      <vt:lpstr>The Minute Taker</vt:lpstr>
      <vt:lpstr>The Attendees</vt:lpstr>
      <vt:lpstr>Variations for  Large and Small Meetings </vt:lpstr>
      <vt:lpstr>Module Six: Review Questions</vt:lpstr>
      <vt:lpstr>Module Six: Review Questions</vt:lpstr>
      <vt:lpstr>Module Six: Review Questions</vt:lpstr>
      <vt:lpstr>Module Six: Review Questions</vt:lpstr>
      <vt:lpstr>Module Six: Review Questions</vt:lpstr>
      <vt:lpstr>Module Six: Review Questions</vt:lpstr>
      <vt:lpstr>Module Six: Review Questions</vt:lpstr>
      <vt:lpstr>Module Six: Review Questions</vt:lpstr>
      <vt:lpstr>Module Six: Review Questions</vt:lpstr>
      <vt:lpstr>Module Six: Review Questions</vt:lpstr>
      <vt:lpstr>Module Seven:  Chairing a Meeting (I)</vt:lpstr>
      <vt:lpstr>Getting Off on the Right Foot</vt:lpstr>
      <vt:lpstr>The Role of the Agenda</vt:lpstr>
      <vt:lpstr>Using a Parking Lot</vt:lpstr>
      <vt:lpstr>Module Seven: Review Questions</vt:lpstr>
      <vt:lpstr>Module Seven: Review Questions</vt:lpstr>
      <vt:lpstr>Module Seven: Review Questions</vt:lpstr>
      <vt:lpstr>Module Seven: Review Questions</vt:lpstr>
      <vt:lpstr>Module Seven: Review Questions</vt:lpstr>
      <vt:lpstr>Module Seven: Review Questions</vt:lpstr>
      <vt:lpstr>Module Seven: Review Questions</vt:lpstr>
      <vt:lpstr>Module Seven: Review Questions</vt:lpstr>
      <vt:lpstr>Module Eight:  Chairing a Meeting (II)</vt:lpstr>
      <vt:lpstr>Keeping the Meeting on Track</vt:lpstr>
      <vt:lpstr>Dealing with Overtime</vt:lpstr>
      <vt:lpstr>Holding Participants Accountable</vt:lpstr>
      <vt:lpstr>Module Eight: Review Questions</vt:lpstr>
      <vt:lpstr>Module Eight: Review Questions</vt:lpstr>
      <vt:lpstr>Module Eight: Review Questions</vt:lpstr>
      <vt:lpstr>Module Eight: Review Questions</vt:lpstr>
      <vt:lpstr>Module Eight: Review Questions</vt:lpstr>
      <vt:lpstr>Module Eight: Review Questions</vt:lpstr>
      <vt:lpstr>Module Eight: Review Questions</vt:lpstr>
      <vt:lpstr>Module Eight: Review Questions</vt:lpstr>
      <vt:lpstr>Module Nine:  Dealing with Disruptions</vt:lpstr>
      <vt:lpstr>Running in and Out</vt:lpstr>
      <vt:lpstr>Cell Phone Ringing</vt:lpstr>
      <vt:lpstr>Off on a Tangent</vt:lpstr>
      <vt:lpstr>Personality Conflict </vt:lpstr>
      <vt:lpstr>Module Nine: Review Questions</vt:lpstr>
      <vt:lpstr>Module Nine: Review Questions</vt:lpstr>
      <vt:lpstr>Module Nine: Review Questions</vt:lpstr>
      <vt:lpstr>Module Nine: Review Questions</vt:lpstr>
      <vt:lpstr>Module Nine: Review Questions</vt:lpstr>
      <vt:lpstr>Module Nine: Review Questions</vt:lpstr>
      <vt:lpstr>Module Nine: Review Questions</vt:lpstr>
      <vt:lpstr>Module Nine: Review Questions</vt:lpstr>
      <vt:lpstr>Module Nine: Review Questions</vt:lpstr>
      <vt:lpstr>Module Nine: Review Questions</vt:lpstr>
      <vt:lpstr>Module Ten:  Taking Minutes</vt:lpstr>
      <vt:lpstr>What are Minutes?</vt:lpstr>
      <vt:lpstr>What do I Record?</vt:lpstr>
      <vt:lpstr>A Take-Home Template</vt:lpstr>
      <vt:lpstr>Module Ten: Review Questions</vt:lpstr>
      <vt:lpstr>Module Ten: Review Questions</vt:lpstr>
      <vt:lpstr>Module Ten: Review Questions</vt:lpstr>
      <vt:lpstr>Module Ten: Review Questions</vt:lpstr>
      <vt:lpstr>Module Ten: Review Questions</vt:lpstr>
      <vt:lpstr>Module Ten: Review Questions</vt:lpstr>
      <vt:lpstr>Module Ten: Review Questions</vt:lpstr>
      <vt:lpstr>Module Ten: Review Questions</vt:lpstr>
      <vt:lpstr>Module Eleven:  Making the Most of Your Meeting</vt:lpstr>
      <vt:lpstr>The 50 Minute Meeting</vt:lpstr>
      <vt:lpstr>Using Games</vt:lpstr>
      <vt:lpstr>Giving Prizes</vt:lpstr>
      <vt:lpstr>Stuffed Magic</vt:lpstr>
      <vt:lpstr>Module Eleven: Review Questions</vt:lpstr>
      <vt:lpstr>Module Eleven: Review Questions</vt:lpstr>
      <vt:lpstr>Module Eleven: Review Questions</vt:lpstr>
      <vt:lpstr>Module Eleven: Review Questions</vt:lpstr>
      <vt:lpstr>Module Eleven: Review Questions</vt:lpstr>
      <vt:lpstr>Module Eleven: Review Questions</vt:lpstr>
      <vt:lpstr>Module Eleven: Review Questions</vt:lpstr>
      <vt:lpstr>Module Eleven: Review Questions</vt:lpstr>
      <vt:lpstr>Module Eleven: Review Questions</vt:lpstr>
      <vt:lpstr>Module Eleven: Review Questions</vt:lpstr>
      <vt:lpstr>Module Twelve:  Wrapping Up</vt:lpstr>
      <vt:lpstr>Words from the Wise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2013-07-03T17:40:23Z</dcterms:created>
  <dcterms:modified xsi:type="dcterms:W3CDTF">2019-08-08T15:56:09Z</dcterms:modified>
</cp:coreProperties>
</file>